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3" r:id="rId3"/>
    <p:sldId id="265" r:id="rId4"/>
    <p:sldId id="266" r:id="rId5"/>
    <p:sldId id="264" r:id="rId6"/>
    <p:sldId id="276" r:id="rId7"/>
    <p:sldId id="277" r:id="rId8"/>
    <p:sldId id="278" r:id="rId9"/>
    <p:sldId id="279" r:id="rId10"/>
    <p:sldId id="280" r:id="rId11"/>
    <p:sldId id="281" r:id="rId12"/>
    <p:sldId id="282" r:id="rId13"/>
    <p:sldId id="283" r:id="rId14"/>
    <p:sldId id="284" r:id="rId15"/>
    <p:sldId id="289" r:id="rId16"/>
    <p:sldId id="291" r:id="rId17"/>
    <p:sldId id="288" r:id="rId18"/>
    <p:sldId id="290" r:id="rId19"/>
    <p:sldId id="287" r:id="rId20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FFFF00"/>
    <a:srgbClr val="FFFFFF"/>
    <a:srgbClr val="E70020"/>
    <a:srgbClr val="38F4F0"/>
    <a:srgbClr val="DF3DC8"/>
    <a:srgbClr val="868686"/>
    <a:srgbClr val="033517"/>
    <a:srgbClr val="0B4C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795C7E9-9ACF-4815-B25C-B7E2F021D077}" v="264" dt="2025-11-04T14:57:39.04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8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wenaël Serpette" userId="af661d00-f8dc-4a6d-a7dc-30bcaf804d9c" providerId="ADAL" clId="{D23E49C1-42AE-42F6-A08B-3328A17FBC2C}"/>
    <pc:docChg chg="undo redo custSel addSld delSld modSld">
      <pc:chgData name="Gwenaël Serpette" userId="af661d00-f8dc-4a6d-a7dc-30bcaf804d9c" providerId="ADAL" clId="{D23E49C1-42AE-42F6-A08B-3328A17FBC2C}" dt="2025-11-04T14:57:39.045" v="2007"/>
      <pc:docMkLst>
        <pc:docMk/>
      </pc:docMkLst>
      <pc:sldChg chg="addSp delSp modSp mod modAnim">
        <pc:chgData name="Gwenaël Serpette" userId="af661d00-f8dc-4a6d-a7dc-30bcaf804d9c" providerId="ADAL" clId="{D23E49C1-42AE-42F6-A08B-3328A17FBC2C}" dt="2025-11-04T14:57:39.045" v="2007"/>
        <pc:sldMkLst>
          <pc:docMk/>
          <pc:sldMk cId="2976636106" sldId="256"/>
        </pc:sldMkLst>
        <pc:spChg chg="mod">
          <ac:chgData name="Gwenaël Serpette" userId="af661d00-f8dc-4a6d-a7dc-30bcaf804d9c" providerId="ADAL" clId="{D23E49C1-42AE-42F6-A08B-3328A17FBC2C}" dt="2025-10-28T10:53:23.628" v="139" actId="1076"/>
          <ac:spMkLst>
            <pc:docMk/>
            <pc:sldMk cId="2976636106" sldId="256"/>
            <ac:spMk id="2" creationId="{3C9B141C-BEC2-D817-1866-9C2026A53F74}"/>
          </ac:spMkLst>
        </pc:spChg>
        <pc:spChg chg="mod">
          <ac:chgData name="Gwenaël Serpette" userId="af661d00-f8dc-4a6d-a7dc-30bcaf804d9c" providerId="ADAL" clId="{D23E49C1-42AE-42F6-A08B-3328A17FBC2C}" dt="2025-11-01T14:56:59.932" v="1621" actId="1076"/>
          <ac:spMkLst>
            <pc:docMk/>
            <pc:sldMk cId="2976636106" sldId="256"/>
            <ac:spMk id="3" creationId="{C2AE98A3-3519-D2B4-B4DA-74E27C6A19CC}"/>
          </ac:spMkLst>
        </pc:spChg>
        <pc:spChg chg="add mod">
          <ac:chgData name="Gwenaël Serpette" userId="af661d00-f8dc-4a6d-a7dc-30bcaf804d9c" providerId="ADAL" clId="{D23E49C1-42AE-42F6-A08B-3328A17FBC2C}" dt="2025-11-01T14:56:46.085" v="1614" actId="21"/>
          <ac:spMkLst>
            <pc:docMk/>
            <pc:sldMk cId="2976636106" sldId="256"/>
            <ac:spMk id="6" creationId="{4E16BB8D-9E85-DEDD-94C9-7DA36D5C8D43}"/>
          </ac:spMkLst>
        </pc:spChg>
        <pc:spChg chg="add mod ord">
          <ac:chgData name="Gwenaël Serpette" userId="af661d00-f8dc-4a6d-a7dc-30bcaf804d9c" providerId="ADAL" clId="{D23E49C1-42AE-42F6-A08B-3328A17FBC2C}" dt="2025-11-01T14:56:55.543" v="1619" actId="14100"/>
          <ac:spMkLst>
            <pc:docMk/>
            <pc:sldMk cId="2976636106" sldId="256"/>
            <ac:spMk id="8" creationId="{B7EC9609-57AE-1500-3782-F87DAD25C5AE}"/>
          </ac:spMkLst>
        </pc:spChg>
        <pc:spChg chg="add mod">
          <ac:chgData name="Gwenaël Serpette" userId="af661d00-f8dc-4a6d-a7dc-30bcaf804d9c" providerId="ADAL" clId="{D23E49C1-42AE-42F6-A08B-3328A17FBC2C}" dt="2025-11-01T14:58:15.831" v="1643" actId="1076"/>
          <ac:spMkLst>
            <pc:docMk/>
            <pc:sldMk cId="2976636106" sldId="256"/>
            <ac:spMk id="11" creationId="{CE1272AC-BC69-916D-37C5-D5DBD61B1D19}"/>
          </ac:spMkLst>
        </pc:spChg>
        <pc:picChg chg="add mod">
          <ac:chgData name="Gwenaël Serpette" userId="af661d00-f8dc-4a6d-a7dc-30bcaf804d9c" providerId="ADAL" clId="{D23E49C1-42AE-42F6-A08B-3328A17FBC2C}" dt="2025-10-28T10:48:51.876" v="119" actId="1076"/>
          <ac:picMkLst>
            <pc:docMk/>
            <pc:sldMk cId="2976636106" sldId="256"/>
            <ac:picMk id="7" creationId="{AAD49F5F-074E-8CC7-713E-4FE3EBB8C351}"/>
          </ac:picMkLst>
        </pc:picChg>
        <pc:picChg chg="add mod">
          <ac:chgData name="Gwenaël Serpette" userId="af661d00-f8dc-4a6d-a7dc-30bcaf804d9c" providerId="ADAL" clId="{D23E49C1-42AE-42F6-A08B-3328A17FBC2C}" dt="2025-11-01T14:58:26.104" v="1644" actId="1367"/>
          <ac:picMkLst>
            <pc:docMk/>
            <pc:sldMk cId="2976636106" sldId="256"/>
            <ac:picMk id="12" creationId="{837C2188-71E4-93B9-2262-A29C6AAC66E1}"/>
          </ac:picMkLst>
        </pc:picChg>
        <pc:picChg chg="add mod">
          <ac:chgData name="Gwenaël Serpette" userId="af661d00-f8dc-4a6d-a7dc-30bcaf804d9c" providerId="ADAL" clId="{D23E49C1-42AE-42F6-A08B-3328A17FBC2C}" dt="2025-10-28T10:47:33.286" v="111" actId="34135"/>
          <ac:picMkLst>
            <pc:docMk/>
            <pc:sldMk cId="2976636106" sldId="256"/>
            <ac:picMk id="1026" creationId="{5AB3A3FD-679B-B906-CE95-619B40FA4DE2}"/>
          </ac:picMkLst>
        </pc:picChg>
      </pc:sldChg>
      <pc:sldChg chg="addSp delSp modSp add mod modTransition">
        <pc:chgData name="Gwenaël Serpette" userId="af661d00-f8dc-4a6d-a7dc-30bcaf804d9c" providerId="ADAL" clId="{D23E49C1-42AE-42F6-A08B-3328A17FBC2C}" dt="2025-10-29T17:42:37.421" v="1153" actId="478"/>
        <pc:sldMkLst>
          <pc:docMk/>
          <pc:sldMk cId="3152188089" sldId="263"/>
        </pc:sldMkLst>
        <pc:spChg chg="mod ord">
          <ac:chgData name="Gwenaël Serpette" userId="af661d00-f8dc-4a6d-a7dc-30bcaf804d9c" providerId="ADAL" clId="{D23E49C1-42AE-42F6-A08B-3328A17FBC2C}" dt="2025-10-28T10:56:47.021" v="192" actId="1076"/>
          <ac:spMkLst>
            <pc:docMk/>
            <pc:sldMk cId="3152188089" sldId="263"/>
            <ac:spMk id="2" creationId="{5A6C4829-B7B0-34CF-F7D0-31FCDACBED3F}"/>
          </ac:spMkLst>
        </pc:spChg>
        <pc:spChg chg="add mod">
          <ac:chgData name="Gwenaël Serpette" userId="af661d00-f8dc-4a6d-a7dc-30bcaf804d9c" providerId="ADAL" clId="{D23E49C1-42AE-42F6-A08B-3328A17FBC2C}" dt="2025-10-28T10:57:06.622" v="195" actId="1076"/>
          <ac:spMkLst>
            <pc:docMk/>
            <pc:sldMk cId="3152188089" sldId="263"/>
            <ac:spMk id="4" creationId="{8FE408EC-1A50-9D49-0875-93A33E4B4520}"/>
          </ac:spMkLst>
        </pc:spChg>
        <pc:spChg chg="mod">
          <ac:chgData name="Gwenaël Serpette" userId="af661d00-f8dc-4a6d-a7dc-30bcaf804d9c" providerId="ADAL" clId="{D23E49C1-42AE-42F6-A08B-3328A17FBC2C}" dt="2025-10-28T17:29:03.098" v="392" actId="1076"/>
          <ac:spMkLst>
            <pc:docMk/>
            <pc:sldMk cId="3152188089" sldId="263"/>
            <ac:spMk id="19" creationId="{35FA2A7A-EA3E-C861-76D2-B96CDB261238}"/>
          </ac:spMkLst>
        </pc:spChg>
        <pc:spChg chg="mod">
          <ac:chgData name="Gwenaël Serpette" userId="af661d00-f8dc-4a6d-a7dc-30bcaf804d9c" providerId="ADAL" clId="{D23E49C1-42AE-42F6-A08B-3328A17FBC2C}" dt="2025-10-28T17:29:00.379" v="391" actId="1076"/>
          <ac:spMkLst>
            <pc:docMk/>
            <pc:sldMk cId="3152188089" sldId="263"/>
            <ac:spMk id="20" creationId="{0208BBF0-3878-9CAB-167A-0A3C67DD4DD5}"/>
          </ac:spMkLst>
        </pc:spChg>
        <pc:spChg chg="mod">
          <ac:chgData name="Gwenaël Serpette" userId="af661d00-f8dc-4a6d-a7dc-30bcaf804d9c" providerId="ADAL" clId="{D23E49C1-42AE-42F6-A08B-3328A17FBC2C}" dt="2025-10-28T17:41:06.592" v="394" actId="1076"/>
          <ac:spMkLst>
            <pc:docMk/>
            <pc:sldMk cId="3152188089" sldId="263"/>
            <ac:spMk id="27" creationId="{C6CDB2FC-C527-E077-F77A-E6A5A712C3DD}"/>
          </ac:spMkLst>
        </pc:spChg>
        <pc:spChg chg="mod">
          <ac:chgData name="Gwenaël Serpette" userId="af661d00-f8dc-4a6d-a7dc-30bcaf804d9c" providerId="ADAL" clId="{D23E49C1-42AE-42F6-A08B-3328A17FBC2C}" dt="2025-10-28T17:41:09.973" v="395" actId="1076"/>
          <ac:spMkLst>
            <pc:docMk/>
            <pc:sldMk cId="3152188089" sldId="263"/>
            <ac:spMk id="34" creationId="{BCC8ED44-F07E-4415-2BB1-5A9B7E02A2D0}"/>
          </ac:spMkLst>
        </pc:spChg>
        <pc:picChg chg="add mod">
          <ac:chgData name="Gwenaël Serpette" userId="af661d00-f8dc-4a6d-a7dc-30bcaf804d9c" providerId="ADAL" clId="{D23E49C1-42AE-42F6-A08B-3328A17FBC2C}" dt="2025-10-28T17:28:28.007" v="382" actId="1076"/>
          <ac:picMkLst>
            <pc:docMk/>
            <pc:sldMk cId="3152188089" sldId="263"/>
            <ac:picMk id="3" creationId="{4D3508E0-0B5B-56A0-BDBC-F6CB06C66D8E}"/>
          </ac:picMkLst>
        </pc:picChg>
        <pc:picChg chg="add mod">
          <ac:chgData name="Gwenaël Serpette" userId="af661d00-f8dc-4a6d-a7dc-30bcaf804d9c" providerId="ADAL" clId="{D23E49C1-42AE-42F6-A08B-3328A17FBC2C}" dt="2025-10-28T17:28:22.688" v="381" actId="1076"/>
          <ac:picMkLst>
            <pc:docMk/>
            <pc:sldMk cId="3152188089" sldId="263"/>
            <ac:picMk id="6" creationId="{97E7CC4B-7829-E8F2-2B49-018B7B7FF0E7}"/>
          </ac:picMkLst>
        </pc:picChg>
        <pc:picChg chg="add mod">
          <ac:chgData name="Gwenaël Serpette" userId="af661d00-f8dc-4a6d-a7dc-30bcaf804d9c" providerId="ADAL" clId="{D23E49C1-42AE-42F6-A08B-3328A17FBC2C}" dt="2025-10-28T17:28:37.199" v="385" actId="1076"/>
          <ac:picMkLst>
            <pc:docMk/>
            <pc:sldMk cId="3152188089" sldId="263"/>
            <ac:picMk id="7" creationId="{E8C551E1-B782-EC81-9D86-95F5C8A59A43}"/>
          </ac:picMkLst>
        </pc:picChg>
        <pc:picChg chg="add mod">
          <ac:chgData name="Gwenaël Serpette" userId="af661d00-f8dc-4a6d-a7dc-30bcaf804d9c" providerId="ADAL" clId="{D23E49C1-42AE-42F6-A08B-3328A17FBC2C}" dt="2025-10-28T17:28:56.459" v="390" actId="1076"/>
          <ac:picMkLst>
            <pc:docMk/>
            <pc:sldMk cId="3152188089" sldId="263"/>
            <ac:picMk id="9" creationId="{FAD62A07-DAD1-0CB8-74B8-3612B43A784C}"/>
          </ac:picMkLst>
        </pc:picChg>
        <pc:picChg chg="add mod">
          <ac:chgData name="Gwenaël Serpette" userId="af661d00-f8dc-4a6d-a7dc-30bcaf804d9c" providerId="ADAL" clId="{D23E49C1-42AE-42F6-A08B-3328A17FBC2C}" dt="2025-10-28T17:28:56.459" v="390" actId="1076"/>
          <ac:picMkLst>
            <pc:docMk/>
            <pc:sldMk cId="3152188089" sldId="263"/>
            <ac:picMk id="11" creationId="{3F221417-13BF-4A62-43A0-391C3D62C16C}"/>
          </ac:picMkLst>
        </pc:picChg>
        <pc:picChg chg="mod">
          <ac:chgData name="Gwenaël Serpette" userId="af661d00-f8dc-4a6d-a7dc-30bcaf804d9c" providerId="ADAL" clId="{D23E49C1-42AE-42F6-A08B-3328A17FBC2C}" dt="2025-10-28T17:28:11.472" v="376" actId="1076"/>
          <ac:picMkLst>
            <pc:docMk/>
            <pc:sldMk cId="3152188089" sldId="263"/>
            <ac:picMk id="23" creationId="{1E35075B-8DBD-07D9-7033-A3055D5C3B51}"/>
          </ac:picMkLst>
        </pc:picChg>
        <pc:picChg chg="mod">
          <ac:chgData name="Gwenaël Serpette" userId="af661d00-f8dc-4a6d-a7dc-30bcaf804d9c" providerId="ADAL" clId="{D23E49C1-42AE-42F6-A08B-3328A17FBC2C}" dt="2025-10-28T17:28:05.447" v="374" actId="1076"/>
          <ac:picMkLst>
            <pc:docMk/>
            <pc:sldMk cId="3152188089" sldId="263"/>
            <ac:picMk id="33" creationId="{57597457-75FD-A7BD-F856-CDC6F98D096D}"/>
          </ac:picMkLst>
        </pc:picChg>
        <pc:picChg chg="mod">
          <ac:chgData name="Gwenaël Serpette" userId="af661d00-f8dc-4a6d-a7dc-30bcaf804d9c" providerId="ADAL" clId="{D23E49C1-42AE-42F6-A08B-3328A17FBC2C}" dt="2025-10-28T10:55:42.596" v="184" actId="166"/>
          <ac:picMkLst>
            <pc:docMk/>
            <pc:sldMk cId="3152188089" sldId="263"/>
            <ac:picMk id="1026" creationId="{BE9FA4D5-B3C9-A3E7-674D-D1951BFA43E9}"/>
          </ac:picMkLst>
        </pc:picChg>
      </pc:sldChg>
      <pc:sldChg chg="modSp mod">
        <pc:chgData name="Gwenaël Serpette" userId="af661d00-f8dc-4a6d-a7dc-30bcaf804d9c" providerId="ADAL" clId="{D23E49C1-42AE-42F6-A08B-3328A17FBC2C}" dt="2025-10-29T17:10:20.862" v="924" actId="403"/>
        <pc:sldMkLst>
          <pc:docMk/>
          <pc:sldMk cId="2762577056" sldId="264"/>
        </pc:sldMkLst>
        <pc:spChg chg="mod">
          <ac:chgData name="Gwenaël Serpette" userId="af661d00-f8dc-4a6d-a7dc-30bcaf804d9c" providerId="ADAL" clId="{D23E49C1-42AE-42F6-A08B-3328A17FBC2C}" dt="2025-10-29T17:10:20.862" v="924" actId="403"/>
          <ac:spMkLst>
            <pc:docMk/>
            <pc:sldMk cId="2762577056" sldId="264"/>
            <ac:spMk id="43" creationId="{050FAFDA-DAD5-5FB4-DA07-5AFF4468118E}"/>
          </ac:spMkLst>
        </pc:spChg>
      </pc:sldChg>
      <pc:sldChg chg="addSp modSp mod">
        <pc:chgData name="Gwenaël Serpette" userId="af661d00-f8dc-4a6d-a7dc-30bcaf804d9c" providerId="ADAL" clId="{D23E49C1-42AE-42F6-A08B-3328A17FBC2C}" dt="2025-10-29T17:10:13.545" v="919" actId="403"/>
        <pc:sldMkLst>
          <pc:docMk/>
          <pc:sldMk cId="3175903822" sldId="276"/>
        </pc:sldMkLst>
        <pc:spChg chg="mod">
          <ac:chgData name="Gwenaël Serpette" userId="af661d00-f8dc-4a6d-a7dc-30bcaf804d9c" providerId="ADAL" clId="{D23E49C1-42AE-42F6-A08B-3328A17FBC2C}" dt="2025-10-29T17:10:13.545" v="919" actId="403"/>
          <ac:spMkLst>
            <pc:docMk/>
            <pc:sldMk cId="3175903822" sldId="276"/>
            <ac:spMk id="43" creationId="{9E2145BA-DFF6-D994-1B23-76BE17022946}"/>
          </ac:spMkLst>
        </pc:spChg>
        <pc:picChg chg="add mod ord">
          <ac:chgData name="Gwenaël Serpette" userId="af661d00-f8dc-4a6d-a7dc-30bcaf804d9c" providerId="ADAL" clId="{D23E49C1-42AE-42F6-A08B-3328A17FBC2C}" dt="2025-10-28T18:02:15.997" v="397" actId="688"/>
          <ac:picMkLst>
            <pc:docMk/>
            <pc:sldMk cId="3175903822" sldId="276"/>
            <ac:picMk id="3" creationId="{103E1F53-B52B-0DB3-15CA-A5E615E3F2FB}"/>
          </ac:picMkLst>
        </pc:picChg>
      </pc:sldChg>
      <pc:sldChg chg="addSp modSp mod">
        <pc:chgData name="Gwenaël Serpette" userId="af661d00-f8dc-4a6d-a7dc-30bcaf804d9c" providerId="ADAL" clId="{D23E49C1-42AE-42F6-A08B-3328A17FBC2C}" dt="2025-10-29T17:10:06.236" v="914" actId="403"/>
        <pc:sldMkLst>
          <pc:docMk/>
          <pc:sldMk cId="5955890" sldId="277"/>
        </pc:sldMkLst>
        <pc:spChg chg="mod">
          <ac:chgData name="Gwenaël Serpette" userId="af661d00-f8dc-4a6d-a7dc-30bcaf804d9c" providerId="ADAL" clId="{D23E49C1-42AE-42F6-A08B-3328A17FBC2C}" dt="2025-10-29T17:10:06.236" v="914" actId="403"/>
          <ac:spMkLst>
            <pc:docMk/>
            <pc:sldMk cId="5955890" sldId="277"/>
            <ac:spMk id="43" creationId="{19E1DED9-91F2-5B8E-ACE1-7CF58317105E}"/>
          </ac:spMkLst>
        </pc:spChg>
        <pc:picChg chg="add mod">
          <ac:chgData name="Gwenaël Serpette" userId="af661d00-f8dc-4a6d-a7dc-30bcaf804d9c" providerId="ADAL" clId="{D23E49C1-42AE-42F6-A08B-3328A17FBC2C}" dt="2025-10-28T16:53:15.830" v="272" actId="1038"/>
          <ac:picMkLst>
            <pc:docMk/>
            <pc:sldMk cId="5955890" sldId="277"/>
            <ac:picMk id="6" creationId="{122F518D-B920-BA3B-9508-95EC486FC5AB}"/>
          </ac:picMkLst>
        </pc:picChg>
        <pc:picChg chg="add mod ord">
          <ac:chgData name="Gwenaël Serpette" userId="af661d00-f8dc-4a6d-a7dc-30bcaf804d9c" providerId="ADAL" clId="{D23E49C1-42AE-42F6-A08B-3328A17FBC2C}" dt="2025-10-28T16:59:21.805" v="290" actId="171"/>
          <ac:picMkLst>
            <pc:docMk/>
            <pc:sldMk cId="5955890" sldId="277"/>
            <ac:picMk id="7" creationId="{EA40BF78-FA7D-CAE4-BE30-CE360125833C}"/>
          </ac:picMkLst>
        </pc:picChg>
      </pc:sldChg>
      <pc:sldChg chg="addSp delSp modSp mod">
        <pc:chgData name="Gwenaël Serpette" userId="af661d00-f8dc-4a6d-a7dc-30bcaf804d9c" providerId="ADAL" clId="{D23E49C1-42AE-42F6-A08B-3328A17FBC2C}" dt="2025-10-29T17:09:55.595" v="909" actId="403"/>
        <pc:sldMkLst>
          <pc:docMk/>
          <pc:sldMk cId="1103646117" sldId="278"/>
        </pc:sldMkLst>
        <pc:spChg chg="mod">
          <ac:chgData name="Gwenaël Serpette" userId="af661d00-f8dc-4a6d-a7dc-30bcaf804d9c" providerId="ADAL" clId="{D23E49C1-42AE-42F6-A08B-3328A17FBC2C}" dt="2025-10-29T17:09:55.595" v="909" actId="403"/>
          <ac:spMkLst>
            <pc:docMk/>
            <pc:sldMk cId="1103646117" sldId="278"/>
            <ac:spMk id="43" creationId="{002ADD59-D818-8E06-1268-73E64535A90A}"/>
          </ac:spMkLst>
        </pc:spChg>
        <pc:picChg chg="add mod">
          <ac:chgData name="Gwenaël Serpette" userId="af661d00-f8dc-4a6d-a7dc-30bcaf804d9c" providerId="ADAL" clId="{D23E49C1-42AE-42F6-A08B-3328A17FBC2C}" dt="2025-10-28T16:58:09.664" v="278" actId="1076"/>
          <ac:picMkLst>
            <pc:docMk/>
            <pc:sldMk cId="1103646117" sldId="278"/>
            <ac:picMk id="7" creationId="{8FA27924-3895-8D28-D5DD-087ACFD355FC}"/>
          </ac:picMkLst>
        </pc:picChg>
      </pc:sldChg>
      <pc:sldChg chg="addSp modSp mod">
        <pc:chgData name="Gwenaël Serpette" userId="af661d00-f8dc-4a6d-a7dc-30bcaf804d9c" providerId="ADAL" clId="{D23E49C1-42AE-42F6-A08B-3328A17FBC2C}" dt="2025-10-29T17:09:42.816" v="902" actId="403"/>
        <pc:sldMkLst>
          <pc:docMk/>
          <pc:sldMk cId="1592782064" sldId="279"/>
        </pc:sldMkLst>
        <pc:spChg chg="mod">
          <ac:chgData name="Gwenaël Serpette" userId="af661d00-f8dc-4a6d-a7dc-30bcaf804d9c" providerId="ADAL" clId="{D23E49C1-42AE-42F6-A08B-3328A17FBC2C}" dt="2025-10-29T17:09:42.816" v="902" actId="403"/>
          <ac:spMkLst>
            <pc:docMk/>
            <pc:sldMk cId="1592782064" sldId="279"/>
            <ac:spMk id="43" creationId="{DCC0C712-FB11-9200-0058-D9EA92AC346A}"/>
          </ac:spMkLst>
        </pc:spChg>
        <pc:picChg chg="add mod">
          <ac:chgData name="Gwenaël Serpette" userId="af661d00-f8dc-4a6d-a7dc-30bcaf804d9c" providerId="ADAL" clId="{D23E49C1-42AE-42F6-A08B-3328A17FBC2C}" dt="2025-10-28T16:58:24.983" v="282" actId="1076"/>
          <ac:picMkLst>
            <pc:docMk/>
            <pc:sldMk cId="1592782064" sldId="279"/>
            <ac:picMk id="7" creationId="{DF9AA0EF-A412-2841-575F-B7FC8261F8D4}"/>
          </ac:picMkLst>
        </pc:picChg>
        <pc:picChg chg="add mod">
          <ac:chgData name="Gwenaël Serpette" userId="af661d00-f8dc-4a6d-a7dc-30bcaf804d9c" providerId="ADAL" clId="{D23E49C1-42AE-42F6-A08B-3328A17FBC2C}" dt="2025-10-28T16:58:24.983" v="282" actId="1076"/>
          <ac:picMkLst>
            <pc:docMk/>
            <pc:sldMk cId="1592782064" sldId="279"/>
            <ac:picMk id="8" creationId="{D4AE9890-7734-40B4-EDA4-B4F227EB780B}"/>
          </ac:picMkLst>
        </pc:picChg>
      </pc:sldChg>
      <pc:sldChg chg="addSp modSp mod">
        <pc:chgData name="Gwenaël Serpette" userId="af661d00-f8dc-4a6d-a7dc-30bcaf804d9c" providerId="ADAL" clId="{D23E49C1-42AE-42F6-A08B-3328A17FBC2C}" dt="2025-10-29T17:07:21.354" v="868" actId="207"/>
        <pc:sldMkLst>
          <pc:docMk/>
          <pc:sldMk cId="155174268" sldId="280"/>
        </pc:sldMkLst>
        <pc:spChg chg="mod">
          <ac:chgData name="Gwenaël Serpette" userId="af661d00-f8dc-4a6d-a7dc-30bcaf804d9c" providerId="ADAL" clId="{D23E49C1-42AE-42F6-A08B-3328A17FBC2C}" dt="2025-10-29T17:07:21.354" v="868" actId="207"/>
          <ac:spMkLst>
            <pc:docMk/>
            <pc:sldMk cId="155174268" sldId="280"/>
            <ac:spMk id="43" creationId="{2935B952-62D5-DFA2-D859-0400B7BBFF24}"/>
          </ac:spMkLst>
        </pc:spChg>
        <pc:picChg chg="mod">
          <ac:chgData name="Gwenaël Serpette" userId="af661d00-f8dc-4a6d-a7dc-30bcaf804d9c" providerId="ADAL" clId="{D23E49C1-42AE-42F6-A08B-3328A17FBC2C}" dt="2025-10-28T16:58:17.115" v="280" actId="1076"/>
          <ac:picMkLst>
            <pc:docMk/>
            <pc:sldMk cId="155174268" sldId="280"/>
            <ac:picMk id="5" creationId="{5332E4A7-9937-0764-F714-B076394A95C9}"/>
          </ac:picMkLst>
        </pc:picChg>
        <pc:picChg chg="add mod">
          <ac:chgData name="Gwenaël Serpette" userId="af661d00-f8dc-4a6d-a7dc-30bcaf804d9c" providerId="ADAL" clId="{D23E49C1-42AE-42F6-A08B-3328A17FBC2C}" dt="2025-10-28T16:58:36.448" v="286" actId="1076"/>
          <ac:picMkLst>
            <pc:docMk/>
            <pc:sldMk cId="155174268" sldId="280"/>
            <ac:picMk id="9" creationId="{9E96EACC-4FBE-F143-D813-306006D5ABF5}"/>
          </ac:picMkLst>
        </pc:picChg>
        <pc:picChg chg="add mod">
          <ac:chgData name="Gwenaël Serpette" userId="af661d00-f8dc-4a6d-a7dc-30bcaf804d9c" providerId="ADAL" clId="{D23E49C1-42AE-42F6-A08B-3328A17FBC2C}" dt="2025-10-28T16:58:36.448" v="286" actId="1076"/>
          <ac:picMkLst>
            <pc:docMk/>
            <pc:sldMk cId="155174268" sldId="280"/>
            <ac:picMk id="10" creationId="{13BBEB58-E8B8-F568-5268-F67ABEF9FCE0}"/>
          </ac:picMkLst>
        </pc:picChg>
      </pc:sldChg>
      <pc:sldChg chg="modSp mod">
        <pc:chgData name="Gwenaël Serpette" userId="af661d00-f8dc-4a6d-a7dc-30bcaf804d9c" providerId="ADAL" clId="{D23E49C1-42AE-42F6-A08B-3328A17FBC2C}" dt="2025-10-29T17:09:23.860" v="896" actId="207"/>
        <pc:sldMkLst>
          <pc:docMk/>
          <pc:sldMk cId="3814345107" sldId="281"/>
        </pc:sldMkLst>
        <pc:spChg chg="mod">
          <ac:chgData name="Gwenaël Serpette" userId="af661d00-f8dc-4a6d-a7dc-30bcaf804d9c" providerId="ADAL" clId="{D23E49C1-42AE-42F6-A08B-3328A17FBC2C}" dt="2025-10-29T17:09:23.860" v="896" actId="207"/>
          <ac:spMkLst>
            <pc:docMk/>
            <pc:sldMk cId="3814345107" sldId="281"/>
            <ac:spMk id="43" creationId="{019A07FE-F4DE-378B-58AF-90011FAEA512}"/>
          </ac:spMkLst>
        </pc:spChg>
      </pc:sldChg>
      <pc:sldChg chg="modSp mod">
        <pc:chgData name="Gwenaël Serpette" userId="af661d00-f8dc-4a6d-a7dc-30bcaf804d9c" providerId="ADAL" clId="{D23E49C1-42AE-42F6-A08B-3328A17FBC2C}" dt="2025-10-29T17:10:49.502" v="939" actId="403"/>
        <pc:sldMkLst>
          <pc:docMk/>
          <pc:sldMk cId="3472155482" sldId="282"/>
        </pc:sldMkLst>
        <pc:spChg chg="mod">
          <ac:chgData name="Gwenaël Serpette" userId="af661d00-f8dc-4a6d-a7dc-30bcaf804d9c" providerId="ADAL" clId="{D23E49C1-42AE-42F6-A08B-3328A17FBC2C}" dt="2025-10-29T17:10:49.502" v="939" actId="403"/>
          <ac:spMkLst>
            <pc:docMk/>
            <pc:sldMk cId="3472155482" sldId="282"/>
            <ac:spMk id="43" creationId="{1777E8E9-80E8-B039-F617-8D7763A6B43B}"/>
          </ac:spMkLst>
        </pc:spChg>
      </pc:sldChg>
      <pc:sldChg chg="addSp delSp modSp mod">
        <pc:chgData name="Gwenaël Serpette" userId="af661d00-f8dc-4a6d-a7dc-30bcaf804d9c" providerId="ADAL" clId="{D23E49C1-42AE-42F6-A08B-3328A17FBC2C}" dt="2025-11-01T13:54:25.141" v="1422" actId="20577"/>
        <pc:sldMkLst>
          <pc:docMk/>
          <pc:sldMk cId="3864156043" sldId="283"/>
        </pc:sldMkLst>
        <pc:spChg chg="add mod">
          <ac:chgData name="Gwenaël Serpette" userId="af661d00-f8dc-4a6d-a7dc-30bcaf804d9c" providerId="ADAL" clId="{D23E49C1-42AE-42F6-A08B-3328A17FBC2C}" dt="2025-11-01T13:54:25.141" v="1422" actId="20577"/>
          <ac:spMkLst>
            <pc:docMk/>
            <pc:sldMk cId="3864156043" sldId="283"/>
            <ac:spMk id="6" creationId="{B2D9AFF8-5959-EB72-4E6F-C590DB622C2F}"/>
          </ac:spMkLst>
        </pc:spChg>
        <pc:spChg chg="add mod">
          <ac:chgData name="Gwenaël Serpette" userId="af661d00-f8dc-4a6d-a7dc-30bcaf804d9c" providerId="ADAL" clId="{D23E49C1-42AE-42F6-A08B-3328A17FBC2C}" dt="2025-11-01T13:54:02.575" v="1416" actId="113"/>
          <ac:spMkLst>
            <pc:docMk/>
            <pc:sldMk cId="3864156043" sldId="283"/>
            <ac:spMk id="7" creationId="{F2D2DD70-89A6-3120-383E-E67F48790F9C}"/>
          </ac:spMkLst>
        </pc:spChg>
        <pc:spChg chg="mod">
          <ac:chgData name="Gwenaël Serpette" userId="af661d00-f8dc-4a6d-a7dc-30bcaf804d9c" providerId="ADAL" clId="{D23E49C1-42AE-42F6-A08B-3328A17FBC2C}" dt="2025-10-29T17:10:41.674" v="934" actId="403"/>
          <ac:spMkLst>
            <pc:docMk/>
            <pc:sldMk cId="3864156043" sldId="283"/>
            <ac:spMk id="43" creationId="{3288A03E-3104-2754-E6DE-50147AC299B0}"/>
          </ac:spMkLst>
        </pc:spChg>
      </pc:sldChg>
      <pc:sldChg chg="modSp mod">
        <pc:chgData name="Gwenaël Serpette" userId="af661d00-f8dc-4a6d-a7dc-30bcaf804d9c" providerId="ADAL" clId="{D23E49C1-42AE-42F6-A08B-3328A17FBC2C}" dt="2025-10-29T17:10:35.165" v="929" actId="403"/>
        <pc:sldMkLst>
          <pc:docMk/>
          <pc:sldMk cId="1194710801" sldId="284"/>
        </pc:sldMkLst>
        <pc:spChg chg="mod">
          <ac:chgData name="Gwenaël Serpette" userId="af661d00-f8dc-4a6d-a7dc-30bcaf804d9c" providerId="ADAL" clId="{D23E49C1-42AE-42F6-A08B-3328A17FBC2C}" dt="2025-10-29T17:10:35.165" v="929" actId="403"/>
          <ac:spMkLst>
            <pc:docMk/>
            <pc:sldMk cId="1194710801" sldId="284"/>
            <ac:spMk id="43" creationId="{C2F93594-92DB-F2F3-92BF-165CB30D95DA}"/>
          </ac:spMkLst>
        </pc:spChg>
      </pc:sldChg>
      <pc:sldChg chg="addSp delSp modSp add mod">
        <pc:chgData name="Gwenaël Serpette" userId="af661d00-f8dc-4a6d-a7dc-30bcaf804d9c" providerId="ADAL" clId="{D23E49C1-42AE-42F6-A08B-3328A17FBC2C}" dt="2025-11-01T14:58:37.165" v="1647" actId="1076"/>
        <pc:sldMkLst>
          <pc:docMk/>
          <pc:sldMk cId="1207398627" sldId="287"/>
        </pc:sldMkLst>
        <pc:spChg chg="mod">
          <ac:chgData name="Gwenaël Serpette" userId="af661d00-f8dc-4a6d-a7dc-30bcaf804d9c" providerId="ADAL" clId="{D23E49C1-42AE-42F6-A08B-3328A17FBC2C}" dt="2025-10-29T15:58:53.229" v="773" actId="1076"/>
          <ac:spMkLst>
            <pc:docMk/>
            <pc:sldMk cId="1207398627" sldId="287"/>
            <ac:spMk id="2" creationId="{30A978BE-F80E-1380-8105-1C68F5FA976E}"/>
          </ac:spMkLst>
        </pc:spChg>
        <pc:spChg chg="add mod">
          <ac:chgData name="Gwenaël Serpette" userId="af661d00-f8dc-4a6d-a7dc-30bcaf804d9c" providerId="ADAL" clId="{D23E49C1-42AE-42F6-A08B-3328A17FBC2C}" dt="2025-11-01T14:56:16.222" v="1604" actId="14100"/>
          <ac:spMkLst>
            <pc:docMk/>
            <pc:sldMk cId="1207398627" sldId="287"/>
            <ac:spMk id="11" creationId="{D785DD72-2C09-C5C2-12E2-1E27454DA771}"/>
          </ac:spMkLst>
        </pc:spChg>
        <pc:spChg chg="add del mod">
          <ac:chgData name="Gwenaël Serpette" userId="af661d00-f8dc-4a6d-a7dc-30bcaf804d9c" providerId="ADAL" clId="{D23E49C1-42AE-42F6-A08B-3328A17FBC2C}" dt="2025-11-01T14:56:22.953" v="1607" actId="1076"/>
          <ac:spMkLst>
            <pc:docMk/>
            <pc:sldMk cId="1207398627" sldId="287"/>
            <ac:spMk id="13" creationId="{4CF33079-6CEE-5664-F430-3118E513312E}"/>
          </ac:spMkLst>
        </pc:spChg>
        <pc:spChg chg="add mod">
          <ac:chgData name="Gwenaël Serpette" userId="af661d00-f8dc-4a6d-a7dc-30bcaf804d9c" providerId="ADAL" clId="{D23E49C1-42AE-42F6-A08B-3328A17FBC2C}" dt="2025-11-01T14:58:08.854" v="1641" actId="1076"/>
          <ac:spMkLst>
            <pc:docMk/>
            <pc:sldMk cId="1207398627" sldId="287"/>
            <ac:spMk id="18" creationId="{E0283556-211D-FB3C-64D6-6DC5263CB4E7}"/>
          </ac:spMkLst>
        </pc:spChg>
        <pc:picChg chg="add mod">
          <ac:chgData name="Gwenaël Serpette" userId="af661d00-f8dc-4a6d-a7dc-30bcaf804d9c" providerId="ADAL" clId="{D23E49C1-42AE-42F6-A08B-3328A17FBC2C}" dt="2025-11-01T14:58:37.165" v="1647" actId="1076"/>
          <ac:picMkLst>
            <pc:docMk/>
            <pc:sldMk cId="1207398627" sldId="287"/>
            <ac:picMk id="19" creationId="{BD43297F-A64A-43C8-17FF-CDA0A7094045}"/>
          </ac:picMkLst>
        </pc:picChg>
      </pc:sldChg>
      <pc:sldChg chg="addSp delSp modSp add mod">
        <pc:chgData name="Gwenaël Serpette" userId="af661d00-f8dc-4a6d-a7dc-30bcaf804d9c" providerId="ADAL" clId="{D23E49C1-42AE-42F6-A08B-3328A17FBC2C}" dt="2025-11-01T15:24:55.523" v="1711" actId="1076"/>
        <pc:sldMkLst>
          <pc:docMk/>
          <pc:sldMk cId="4101237386" sldId="288"/>
        </pc:sldMkLst>
        <pc:spChg chg="mod">
          <ac:chgData name="Gwenaël Serpette" userId="af661d00-f8dc-4a6d-a7dc-30bcaf804d9c" providerId="ADAL" clId="{D23E49C1-42AE-42F6-A08B-3328A17FBC2C}" dt="2025-11-01T15:24:52.335" v="1710" actId="20577"/>
          <ac:spMkLst>
            <pc:docMk/>
            <pc:sldMk cId="4101237386" sldId="288"/>
            <ac:spMk id="6" creationId="{76C89AAE-DC38-DBD2-F1C5-63F537E73BC4}"/>
          </ac:spMkLst>
        </pc:spChg>
        <pc:spChg chg="add mod">
          <ac:chgData name="Gwenaël Serpette" userId="af661d00-f8dc-4a6d-a7dc-30bcaf804d9c" providerId="ADAL" clId="{D23E49C1-42AE-42F6-A08B-3328A17FBC2C}" dt="2025-11-01T15:24:55.523" v="1711" actId="1076"/>
          <ac:spMkLst>
            <pc:docMk/>
            <pc:sldMk cId="4101237386" sldId="288"/>
            <ac:spMk id="29" creationId="{9B027432-5AFB-0612-4D39-ECD4025D3580}"/>
          </ac:spMkLst>
        </pc:spChg>
      </pc:sldChg>
      <pc:sldChg chg="add">
        <pc:chgData name="Gwenaël Serpette" userId="af661d00-f8dc-4a6d-a7dc-30bcaf804d9c" providerId="ADAL" clId="{D23E49C1-42AE-42F6-A08B-3328A17FBC2C}" dt="2025-11-01T15:16:49.002" v="1698"/>
        <pc:sldMkLst>
          <pc:docMk/>
          <pc:sldMk cId="2452698345" sldId="289"/>
        </pc:sldMkLst>
      </pc:sldChg>
      <pc:sldChg chg="addSp delSp modSp add mod">
        <pc:chgData name="Gwenaël Serpette" userId="af661d00-f8dc-4a6d-a7dc-30bcaf804d9c" providerId="ADAL" clId="{D23E49C1-42AE-42F6-A08B-3328A17FBC2C}" dt="2025-11-01T15:43:00.073" v="2005" actId="1076"/>
        <pc:sldMkLst>
          <pc:docMk/>
          <pc:sldMk cId="1005837398" sldId="290"/>
        </pc:sldMkLst>
        <pc:spChg chg="add mod">
          <ac:chgData name="Gwenaël Serpette" userId="af661d00-f8dc-4a6d-a7dc-30bcaf804d9c" providerId="ADAL" clId="{D23E49C1-42AE-42F6-A08B-3328A17FBC2C}" dt="2025-11-01T15:25:40.106" v="1723" actId="1076"/>
          <ac:spMkLst>
            <pc:docMk/>
            <pc:sldMk cId="1005837398" sldId="290"/>
            <ac:spMk id="18" creationId="{A35D3CC7-E0CF-1911-6ADF-46470C13ECA9}"/>
          </ac:spMkLst>
        </pc:spChg>
        <pc:spChg chg="add mod">
          <ac:chgData name="Gwenaël Serpette" userId="af661d00-f8dc-4a6d-a7dc-30bcaf804d9c" providerId="ADAL" clId="{D23E49C1-42AE-42F6-A08B-3328A17FBC2C}" dt="2025-11-01T15:27:57.614" v="1763" actId="1076"/>
          <ac:spMkLst>
            <pc:docMk/>
            <pc:sldMk cId="1005837398" sldId="290"/>
            <ac:spMk id="25" creationId="{546B679D-37D2-04B8-A0BB-C1011D2D7DA4}"/>
          </ac:spMkLst>
        </pc:spChg>
        <pc:spChg chg="add mod">
          <ac:chgData name="Gwenaël Serpette" userId="af661d00-f8dc-4a6d-a7dc-30bcaf804d9c" providerId="ADAL" clId="{D23E49C1-42AE-42F6-A08B-3328A17FBC2C}" dt="2025-11-01T15:43:00.073" v="2005" actId="1076"/>
          <ac:spMkLst>
            <pc:docMk/>
            <pc:sldMk cId="1005837398" sldId="290"/>
            <ac:spMk id="32" creationId="{2AFA9354-5B63-BC84-8778-1C7980089F91}"/>
          </ac:spMkLst>
        </pc:spChg>
        <pc:picChg chg="add mod">
          <ac:chgData name="Gwenaël Serpette" userId="af661d00-f8dc-4a6d-a7dc-30bcaf804d9c" providerId="ADAL" clId="{D23E49C1-42AE-42F6-A08B-3328A17FBC2C}" dt="2025-11-01T15:25:35.753" v="1722" actId="1076"/>
          <ac:picMkLst>
            <pc:docMk/>
            <pc:sldMk cId="1005837398" sldId="290"/>
            <ac:picMk id="20" creationId="{A431B6BE-8ED7-8AE0-7EF2-7A89D83D775F}"/>
          </ac:picMkLst>
        </pc:picChg>
        <pc:picChg chg="add mod modCrop">
          <ac:chgData name="Gwenaël Serpette" userId="af661d00-f8dc-4a6d-a7dc-30bcaf804d9c" providerId="ADAL" clId="{D23E49C1-42AE-42F6-A08B-3328A17FBC2C}" dt="2025-11-01T15:29:09.561" v="1785" actId="732"/>
          <ac:picMkLst>
            <pc:docMk/>
            <pc:sldMk cId="1005837398" sldId="290"/>
            <ac:picMk id="27" creationId="{92A241FB-593E-8633-5ED9-5CB02EAD34FE}"/>
          </ac:picMkLst>
        </pc:picChg>
        <pc:picChg chg="add mod modCrop">
          <ac:chgData name="Gwenaël Serpette" userId="af661d00-f8dc-4a6d-a7dc-30bcaf804d9c" providerId="ADAL" clId="{D23E49C1-42AE-42F6-A08B-3328A17FBC2C}" dt="2025-11-01T15:31:51.603" v="1848" actId="1076"/>
          <ac:picMkLst>
            <pc:docMk/>
            <pc:sldMk cId="1005837398" sldId="290"/>
            <ac:picMk id="28" creationId="{4A8DD0E3-8826-ABC3-5973-50207B5F4B94}"/>
          </ac:picMkLst>
        </pc:picChg>
        <pc:picChg chg="add mod modCrop">
          <ac:chgData name="Gwenaël Serpette" userId="af661d00-f8dc-4a6d-a7dc-30bcaf804d9c" providerId="ADAL" clId="{D23E49C1-42AE-42F6-A08B-3328A17FBC2C}" dt="2025-11-01T15:30:09.890" v="1805" actId="732"/>
          <ac:picMkLst>
            <pc:docMk/>
            <pc:sldMk cId="1005837398" sldId="290"/>
            <ac:picMk id="29" creationId="{234D163D-0C15-7487-9D9E-DBD88CF6C87C}"/>
          </ac:picMkLst>
        </pc:picChg>
        <pc:picChg chg="add mod modCrop">
          <ac:chgData name="Gwenaël Serpette" userId="af661d00-f8dc-4a6d-a7dc-30bcaf804d9c" providerId="ADAL" clId="{D23E49C1-42AE-42F6-A08B-3328A17FBC2C}" dt="2025-11-01T15:29:54.271" v="1800" actId="732"/>
          <ac:picMkLst>
            <pc:docMk/>
            <pc:sldMk cId="1005837398" sldId="290"/>
            <ac:picMk id="30" creationId="{C5FE70FE-188E-EB3D-022F-5A78C83A0117}"/>
          </ac:picMkLst>
        </pc:picChg>
        <pc:picChg chg="add mod modCrop">
          <ac:chgData name="Gwenaël Serpette" userId="af661d00-f8dc-4a6d-a7dc-30bcaf804d9c" providerId="ADAL" clId="{D23E49C1-42AE-42F6-A08B-3328A17FBC2C}" dt="2025-11-01T15:29:41.496" v="1796" actId="732"/>
          <ac:picMkLst>
            <pc:docMk/>
            <pc:sldMk cId="1005837398" sldId="290"/>
            <ac:picMk id="31" creationId="{370BDC10-7516-7FDB-F242-0BBE0858339E}"/>
          </ac:picMkLst>
        </pc:picChg>
      </pc:sldChg>
      <pc:sldChg chg="addSp delSp modSp add mod">
        <pc:chgData name="Gwenaël Serpette" userId="af661d00-f8dc-4a6d-a7dc-30bcaf804d9c" providerId="ADAL" clId="{D23E49C1-42AE-42F6-A08B-3328A17FBC2C}" dt="2025-11-01T15:38:02.079" v="1995" actId="1076"/>
        <pc:sldMkLst>
          <pc:docMk/>
          <pc:sldMk cId="1937130041" sldId="291"/>
        </pc:sldMkLst>
        <pc:spChg chg="mod">
          <ac:chgData name="Gwenaël Serpette" userId="af661d00-f8dc-4a6d-a7dc-30bcaf804d9c" providerId="ADAL" clId="{D23E49C1-42AE-42F6-A08B-3328A17FBC2C}" dt="2025-11-01T15:36:10.248" v="1967" actId="1076"/>
          <ac:spMkLst>
            <pc:docMk/>
            <pc:sldMk cId="1937130041" sldId="291"/>
            <ac:spMk id="32" creationId="{C2B67A58-E4F5-20BA-6D67-DCA48D46E644}"/>
          </ac:spMkLst>
        </pc:spChg>
        <pc:picChg chg="add mod">
          <ac:chgData name="Gwenaël Serpette" userId="af661d00-f8dc-4a6d-a7dc-30bcaf804d9c" providerId="ADAL" clId="{D23E49C1-42AE-42F6-A08B-3328A17FBC2C}" dt="2025-11-01T15:36:11.168" v="1968" actId="1076"/>
          <ac:picMkLst>
            <pc:docMk/>
            <pc:sldMk cId="1937130041" sldId="291"/>
            <ac:picMk id="7" creationId="{D4745425-3CF4-D4EA-A14D-085FF7CB91BD}"/>
          </ac:picMkLst>
        </pc:picChg>
        <pc:picChg chg="add mod">
          <ac:chgData name="Gwenaël Serpette" userId="af661d00-f8dc-4a6d-a7dc-30bcaf804d9c" providerId="ADAL" clId="{D23E49C1-42AE-42F6-A08B-3328A17FBC2C}" dt="2025-11-01T15:36:14.236" v="1971" actId="1076"/>
          <ac:picMkLst>
            <pc:docMk/>
            <pc:sldMk cId="1937130041" sldId="291"/>
            <ac:picMk id="9" creationId="{67EFA431-380A-4A51-E712-FA1008D68FD1}"/>
          </ac:picMkLst>
        </pc:picChg>
        <pc:picChg chg="add mod">
          <ac:chgData name="Gwenaël Serpette" userId="af661d00-f8dc-4a6d-a7dc-30bcaf804d9c" providerId="ADAL" clId="{D23E49C1-42AE-42F6-A08B-3328A17FBC2C}" dt="2025-11-01T15:36:12.879" v="1970" actId="1076"/>
          <ac:picMkLst>
            <pc:docMk/>
            <pc:sldMk cId="1937130041" sldId="291"/>
            <ac:picMk id="11" creationId="{4D3E1022-473C-9E95-42E0-A20F311783F9}"/>
          </ac:picMkLst>
        </pc:picChg>
        <pc:picChg chg="add mod">
          <ac:chgData name="Gwenaël Serpette" userId="af661d00-f8dc-4a6d-a7dc-30bcaf804d9c" providerId="ADAL" clId="{D23E49C1-42AE-42F6-A08B-3328A17FBC2C}" dt="2025-11-01T15:37:49.783" v="1993" actId="14861"/>
          <ac:picMkLst>
            <pc:docMk/>
            <pc:sldMk cId="1937130041" sldId="291"/>
            <ac:picMk id="13" creationId="{49CEA9AE-1F12-0B0B-2D6E-28E581C97FA2}"/>
          </ac:picMkLst>
        </pc:picChg>
        <pc:picChg chg="add mod">
          <ac:chgData name="Gwenaël Serpette" userId="af661d00-f8dc-4a6d-a7dc-30bcaf804d9c" providerId="ADAL" clId="{D23E49C1-42AE-42F6-A08B-3328A17FBC2C}" dt="2025-11-01T15:38:00.844" v="1994" actId="1076"/>
          <ac:picMkLst>
            <pc:docMk/>
            <pc:sldMk cId="1937130041" sldId="291"/>
            <ac:picMk id="15" creationId="{E903752B-386D-A286-0183-314908B8756A}"/>
          </ac:picMkLst>
        </pc:picChg>
        <pc:picChg chg="add mod">
          <ac:chgData name="Gwenaël Serpette" userId="af661d00-f8dc-4a6d-a7dc-30bcaf804d9c" providerId="ADAL" clId="{D23E49C1-42AE-42F6-A08B-3328A17FBC2C}" dt="2025-11-01T15:38:02.079" v="1995" actId="1076"/>
          <ac:picMkLst>
            <pc:docMk/>
            <pc:sldMk cId="1937130041" sldId="291"/>
            <ac:picMk id="19" creationId="{0863F925-EC77-1DED-BB8A-A4A45F553F3D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2D298E0-71C4-DDEB-6EC7-B0649E59C3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25D49E4-D885-DABF-5206-70E524B231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E114EDE-FBF2-AAFF-07E9-9A9C1ED0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2627B8-ADE3-4F2C-B3C3-FA6EB4842C3C}" type="datetimeFigureOut">
              <a:rPr lang="fr-FR" smtClean="0"/>
              <a:t>04/11/2025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7D90666-9A82-EA4A-1481-42EC4A51D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DF8B123-699C-C312-4487-4758CC6FF6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201252-281D-43CA-8EFB-72C562B6B41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901670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3513F06-F530-DBA4-4444-78DD37710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32E049C3-A35E-8F29-0B74-7CC41A220D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082840F-EFA2-D63A-96CB-A4A13FBA3A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2627B8-ADE3-4F2C-B3C3-FA6EB4842C3C}" type="datetimeFigureOut">
              <a:rPr lang="fr-FR" smtClean="0"/>
              <a:t>04/11/2025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ECDE610-4F3F-6DCE-79A2-4FB35BF662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D9A2435-F51C-F3AC-DCA8-BAF63E168E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201252-281D-43CA-8EFB-72C562B6B41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315969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F46171CE-7A4D-8CB7-C3FE-354D379152B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6B2AC025-8AA8-2427-14D2-FA8E70340C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31059C7-DCB3-5EF9-C66F-6AFAD5FA59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2627B8-ADE3-4F2C-B3C3-FA6EB4842C3C}" type="datetimeFigureOut">
              <a:rPr lang="fr-FR" smtClean="0"/>
              <a:t>04/11/2025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CED10FA-3722-FA02-47DE-29AD9C1813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50BB445-C9B3-02A5-E39C-CE7819D48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201252-281D-43CA-8EFB-72C562B6B41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817939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860C5BF-A197-53DB-A139-75A7E78BF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EE8A2E5-D6FC-7A95-2CEB-CE0C5F99FA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F0C1D78-61CC-6F25-E557-BAFF51431C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2627B8-ADE3-4F2C-B3C3-FA6EB4842C3C}" type="datetimeFigureOut">
              <a:rPr lang="fr-FR" smtClean="0"/>
              <a:t>04/11/2025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B9FA155-CAB7-5701-45C0-C25322CB0A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C4A6853-A615-E37D-EB53-98B637E7A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201252-281D-43CA-8EFB-72C562B6B41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260823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D2480FF-CC5D-574A-D3CE-19A3A957A3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2803051-5410-D647-44EC-B6EFB9A3DA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E228193-63DF-AA8A-9B77-8444F20E21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2627B8-ADE3-4F2C-B3C3-FA6EB4842C3C}" type="datetimeFigureOut">
              <a:rPr lang="fr-FR" smtClean="0"/>
              <a:t>04/11/2025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4D268E7-08FF-1009-1B60-9BD3ADFE9B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D2BFC66-6E17-38F3-FBFC-568ED9053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201252-281D-43CA-8EFB-72C562B6B41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7526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6A8AAA6-A4CB-DC7B-C701-8CF2A3C606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1CCD74C-9CD7-6D08-D269-32105B0266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4F072D54-47DB-7881-4CD2-F5A7A204AC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644A7BA-7BCE-689D-E41E-D3524B8890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2627B8-ADE3-4F2C-B3C3-FA6EB4842C3C}" type="datetimeFigureOut">
              <a:rPr lang="fr-FR" smtClean="0"/>
              <a:t>04/11/2025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2E64274-9F29-BA87-F4F9-5C0D5962D2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9582FF7-C6BE-4A46-F1C2-FEC20F450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201252-281D-43CA-8EFB-72C562B6B41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010408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AB76CDC-D0AE-3BA1-884A-1C9FB01A4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8DC1CC5-65B8-7754-D31A-8EBA04BFF0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E940902C-C40B-02C2-615B-146115867E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E8E855F5-30BC-26F6-D4BE-6F119CDBF65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CC7DF27D-53DD-B275-6C81-BFE0958781D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06B0E0B3-321F-11C0-27CC-3AA9C166E7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2627B8-ADE3-4F2C-B3C3-FA6EB4842C3C}" type="datetimeFigureOut">
              <a:rPr lang="fr-FR" smtClean="0"/>
              <a:t>04/11/2025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71AAF1BB-041E-C90F-134F-6BF5D96616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47F7C4B1-BE4E-0A27-4F81-643BC4A5FA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201252-281D-43CA-8EFB-72C562B6B41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684176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ACB4B76-B905-ECC2-8127-97436C646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D1130E07-1C7F-012F-2B1A-20E1377A6C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2627B8-ADE3-4F2C-B3C3-FA6EB4842C3C}" type="datetimeFigureOut">
              <a:rPr lang="fr-FR" smtClean="0"/>
              <a:t>04/11/2025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0598B13-46C5-7CD0-BD40-0D9020FE6F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5B3B2D7-589A-D5E7-BBDE-5743C7AAD6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201252-281D-43CA-8EFB-72C562B6B41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134792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68D995F7-DD40-9568-BE1A-C5793592DD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2627B8-ADE3-4F2C-B3C3-FA6EB4842C3C}" type="datetimeFigureOut">
              <a:rPr lang="fr-FR" smtClean="0"/>
              <a:t>04/11/2025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C716C9BF-F965-0013-E995-3DEFFC7DF0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21D6AB7-D0A9-894E-ECB8-2CCCA9362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201252-281D-43CA-8EFB-72C562B6B41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036748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FA6B37D-54D1-1C00-9BD9-778EA49605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E760D58-781E-61E1-9FE5-FA1C65DE23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E1A25737-0E61-667C-C8C3-321A8D16AF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17CBC45D-19E7-5B3D-E6F1-026BF73432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2627B8-ADE3-4F2C-B3C3-FA6EB4842C3C}" type="datetimeFigureOut">
              <a:rPr lang="fr-FR" smtClean="0"/>
              <a:t>04/11/2025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0E5FB34-30DD-7E75-44CC-94B9227AA4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BF5EE84-90EB-0629-DB1D-495088374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201252-281D-43CA-8EFB-72C562B6B41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254652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5D4AB48-3BC1-6848-4638-05A8A6BCE6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22B532FA-6DC6-2E32-A3F3-93A12017303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2F4AD97-F46A-F918-E2EF-026CF941A1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8B281B9-9F05-A538-C5DD-4C535BA57B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2627B8-ADE3-4F2C-B3C3-FA6EB4842C3C}" type="datetimeFigureOut">
              <a:rPr lang="fr-FR" smtClean="0"/>
              <a:t>04/11/2025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44F3A73C-5E3F-8407-285F-62CCFBDD2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E98315F-DE60-069B-4704-87AAAF9B11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201252-281D-43CA-8EFB-72C562B6B41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88191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9CFC7E25-D62B-9648-868A-223426A708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C34D8B2-7648-2C4B-D6D4-9CDB63610D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88713D2-F2AA-BCCA-669A-2850835433F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B2627B8-ADE3-4F2C-B3C3-FA6EB4842C3C}" type="datetimeFigureOut">
              <a:rPr lang="fr-FR" smtClean="0"/>
              <a:t>04/11/2025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B7EAE2C-2574-9369-C339-7BAD51D2AE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3DE0268-C388-4F32-F393-90D070131B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9201252-281D-43CA-8EFB-72C562B6B41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105066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2.png"/><Relationship Id="rId7" Type="http://schemas.openxmlformats.org/officeDocument/2006/relationships/image" Target="../media/image2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.png"/><Relationship Id="rId7" Type="http://schemas.openxmlformats.org/officeDocument/2006/relationships/image" Target="../media/image2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2.png"/><Relationship Id="rId7" Type="http://schemas.openxmlformats.org/officeDocument/2006/relationships/image" Target="../media/image3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2.png"/><Relationship Id="rId7" Type="http://schemas.openxmlformats.org/officeDocument/2006/relationships/image" Target="../media/image4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.png"/><Relationship Id="rId4" Type="http://schemas.openxmlformats.org/officeDocument/2006/relationships/image" Target="../media/image13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.png"/><Relationship Id="rId7" Type="http://schemas.openxmlformats.org/officeDocument/2006/relationships/image" Target="../media/image7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5.sv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jp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6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oker Table - Images et vidéos libres de droits | Adobe Stock">
            <a:extLst>
              <a:ext uri="{FF2B5EF4-FFF2-40B4-BE49-F238E27FC236}">
                <a16:creationId xmlns:a16="http://schemas.microsoft.com/office/drawing/2014/main" id="{5AB3A3FD-679B-B906-CE95-619B40FA4DE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7EC9609-57AE-1500-3782-F87DAD25C5AE}"/>
              </a:ext>
            </a:extLst>
          </p:cNvPr>
          <p:cNvSpPr/>
          <p:nvPr/>
        </p:nvSpPr>
        <p:spPr>
          <a:xfrm>
            <a:off x="0" y="2466519"/>
            <a:ext cx="6697503" cy="1235948"/>
          </a:xfrm>
          <a:prstGeom prst="rect">
            <a:avLst/>
          </a:prstGeom>
          <a:solidFill>
            <a:srgbClr val="E7002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C9B141C-BEC2-D817-1866-9C2026A53F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7858" y="2557103"/>
            <a:ext cx="5170578" cy="984230"/>
          </a:xfrm>
        </p:spPr>
        <p:txBody>
          <a:bodyPr/>
          <a:lstStyle/>
          <a:p>
            <a:r>
              <a:rPr lang="fr-FR" dirty="0" err="1">
                <a:solidFill>
                  <a:schemeClr val="bg1"/>
                </a:solidFill>
                <a:latin typeface="ROG Fonts" panose="00000500000000000000" pitchFamily="50" charset="0"/>
              </a:rPr>
              <a:t>PokerCV</a:t>
            </a:r>
            <a:endParaRPr lang="fr-FR" dirty="0">
              <a:solidFill>
                <a:schemeClr val="bg1"/>
              </a:solidFill>
              <a:latin typeface="ROG Fonts" panose="00000500000000000000" pitchFamily="50" charset="0"/>
            </a:endParaRP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C2AE98A3-3519-D2B4-B4DA-74E27C6A19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85433" y="3881490"/>
            <a:ext cx="5212070" cy="1837169"/>
          </a:xfrm>
        </p:spPr>
        <p:txBody>
          <a:bodyPr>
            <a:normAutofit/>
          </a:bodyPr>
          <a:lstStyle/>
          <a:p>
            <a:pPr algn="r"/>
            <a:r>
              <a:rPr lang="fr-FR" dirty="0">
                <a:solidFill>
                  <a:schemeClr val="bg1"/>
                </a:solidFill>
                <a:latin typeface="Amasis MT Pro Black" panose="02040A04050005020304" pitchFamily="18" charset="0"/>
              </a:rPr>
              <a:t>Gwenaël SERPETTE</a:t>
            </a:r>
            <a:endParaRPr lang="fr-FR" i="1" dirty="0">
              <a:solidFill>
                <a:schemeClr val="bg1"/>
              </a:solidFill>
              <a:latin typeface="Amasis MT Pro Black" panose="02040A04050005020304" pitchFamily="18" charset="0"/>
            </a:endParaRPr>
          </a:p>
          <a:p>
            <a:pPr algn="r"/>
            <a:r>
              <a:rPr lang="fr-FR" i="1" dirty="0">
                <a:solidFill>
                  <a:schemeClr val="bg1"/>
                </a:solidFill>
                <a:latin typeface="Amasis MT Pro Black" panose="02040A04050005020304" pitchFamily="18" charset="0"/>
              </a:rPr>
              <a:t>Université de Bretagne Sud</a:t>
            </a:r>
          </a:p>
          <a:p>
            <a:pPr algn="r"/>
            <a:r>
              <a:rPr lang="fr-FR" sz="2000" dirty="0">
                <a:solidFill>
                  <a:schemeClr val="bg1"/>
                </a:solidFill>
                <a:latin typeface="Amasis MT Pro Black" panose="02040A04050005020304" pitchFamily="18" charset="0"/>
              </a:rPr>
              <a:t>Vision par Ordinateur</a:t>
            </a:r>
          </a:p>
          <a:p>
            <a:pPr algn="r"/>
            <a:endParaRPr lang="fr-FR" sz="2800" dirty="0">
              <a:solidFill>
                <a:schemeClr val="bg1"/>
              </a:solidFill>
              <a:latin typeface="Amasis MT Pro Black" panose="02040A04050005020304" pitchFamily="18" charset="0"/>
            </a:endParaRPr>
          </a:p>
        </p:txBody>
      </p:sp>
      <p:pic>
        <p:nvPicPr>
          <p:cNvPr id="7" name="Image 6" descr="Une image contenant cercle, rouge, Carmin, Graphique&#10;&#10;Le contenu généré par l’IA peut être incorrect.">
            <a:extLst>
              <a:ext uri="{FF2B5EF4-FFF2-40B4-BE49-F238E27FC236}">
                <a16:creationId xmlns:a16="http://schemas.microsoft.com/office/drawing/2014/main" id="{AAD49F5F-074E-8CC7-713E-4FE3EBB8C3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14500" y="1369993"/>
            <a:ext cx="3429000" cy="3429000"/>
          </a:xfrm>
          <a:prstGeom prst="rect">
            <a:avLst/>
          </a:prstGeom>
          <a:effectLst>
            <a:outerShdw blurRad="50800" dist="38100" sx="103000" sy="103000" algn="l" rotWithShape="0">
              <a:prstClr val="black">
                <a:alpha val="40000"/>
              </a:prstClr>
            </a:outerShdw>
          </a:effectLst>
        </p:spPr>
      </p:pic>
      <p:sp>
        <p:nvSpPr>
          <p:cNvPr id="6" name="Sous-titre 2">
            <a:extLst>
              <a:ext uri="{FF2B5EF4-FFF2-40B4-BE49-F238E27FC236}">
                <a16:creationId xmlns:a16="http://schemas.microsoft.com/office/drawing/2014/main" id="{4E16BB8D-9E85-DEDD-94C9-7DA36D5C8D43}"/>
              </a:ext>
            </a:extLst>
          </p:cNvPr>
          <p:cNvSpPr txBox="1">
            <a:spLocks/>
          </p:cNvSpPr>
          <p:nvPr/>
        </p:nvSpPr>
        <p:spPr>
          <a:xfrm>
            <a:off x="3672069" y="6056453"/>
            <a:ext cx="5212070" cy="7337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dirty="0">
              <a:solidFill>
                <a:schemeClr val="bg1"/>
              </a:solidFill>
              <a:latin typeface="Amasis MT Pro Black" panose="02040A04050005020304" pitchFamily="18" charset="0"/>
            </a:endParaRPr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CE1272AC-BC69-916D-37C5-D5DBD61B1D19}"/>
              </a:ext>
            </a:extLst>
          </p:cNvPr>
          <p:cNvSpPr/>
          <p:nvPr/>
        </p:nvSpPr>
        <p:spPr>
          <a:xfrm>
            <a:off x="5282653" y="5232154"/>
            <a:ext cx="1414850" cy="822878"/>
          </a:xfrm>
          <a:prstGeom prst="roundRect">
            <a:avLst>
              <a:gd name="adj" fmla="val 33706"/>
            </a:avLst>
          </a:prstGeom>
          <a:solidFill>
            <a:srgbClr val="E7002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837C2188-71E4-93B9-2262-A29C6AAC66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9183" y="5327914"/>
            <a:ext cx="1065638" cy="571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66361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7C5DBA-22DE-B048-DF41-051A3CB7AF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oker Table - Images et vidéos libres de droits | Adobe Stock">
            <a:extLst>
              <a:ext uri="{FF2B5EF4-FFF2-40B4-BE49-F238E27FC236}">
                <a16:creationId xmlns:a16="http://schemas.microsoft.com/office/drawing/2014/main" id="{B020C93A-C6FE-CE27-C65C-E6700F96DF2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C5C019F-8098-C6BE-1907-36471F3E7489}"/>
              </a:ext>
            </a:extLst>
          </p:cNvPr>
          <p:cNvSpPr/>
          <p:nvPr/>
        </p:nvSpPr>
        <p:spPr>
          <a:xfrm>
            <a:off x="7454096" y="570271"/>
            <a:ext cx="4575672" cy="853948"/>
          </a:xfrm>
          <a:prstGeom prst="rect">
            <a:avLst/>
          </a:prstGeom>
          <a:solidFill>
            <a:srgbClr val="E7002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D7F3EC6E-EA09-4BD6-99C1-247151761D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11688" y="319998"/>
            <a:ext cx="5255848" cy="984230"/>
          </a:xfrm>
        </p:spPr>
        <p:txBody>
          <a:bodyPr>
            <a:normAutofit/>
          </a:bodyPr>
          <a:lstStyle/>
          <a:p>
            <a:r>
              <a:rPr lang="fr-FR" sz="4400" dirty="0">
                <a:solidFill>
                  <a:schemeClr val="bg1"/>
                </a:solidFill>
                <a:latin typeface="ROG Fonts" panose="00000500000000000000" pitchFamily="50" charset="0"/>
              </a:rPr>
              <a:t>Etapes</a:t>
            </a:r>
          </a:p>
        </p:txBody>
      </p:sp>
      <p:pic>
        <p:nvPicPr>
          <p:cNvPr id="5" name="Image 4" descr="Une image contenant cercle, rouge, Carmin, Graphique&#10;&#10;Le contenu généré par l’IA peut être incorrect.">
            <a:extLst>
              <a:ext uri="{FF2B5EF4-FFF2-40B4-BE49-F238E27FC236}">
                <a16:creationId xmlns:a16="http://schemas.microsoft.com/office/drawing/2014/main" id="{5332E4A7-9937-0764-F714-B076394A95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0510" y="-370321"/>
            <a:ext cx="3429000" cy="3429000"/>
          </a:xfrm>
          <a:prstGeom prst="rect">
            <a:avLst/>
          </a:prstGeom>
          <a:effectLst>
            <a:outerShdw blurRad="50800" dist="38100" dir="10800000" sx="103000" sy="103000" algn="r" rotWithShape="0">
              <a:prstClr val="black">
                <a:alpha val="40000"/>
              </a:prstClr>
            </a:outerShdw>
          </a:effectLst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1AE30E6D-5247-3F52-688E-476DDBC0F812}"/>
              </a:ext>
            </a:extLst>
          </p:cNvPr>
          <p:cNvSpPr/>
          <p:nvPr/>
        </p:nvSpPr>
        <p:spPr>
          <a:xfrm>
            <a:off x="-1" y="1791263"/>
            <a:ext cx="8931669" cy="853948"/>
          </a:xfrm>
          <a:prstGeom prst="rect">
            <a:avLst/>
          </a:prstGeom>
          <a:solidFill>
            <a:srgbClr val="E7002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Rectangle 2">
            <a:extLst>
              <a:ext uri="{FF2B5EF4-FFF2-40B4-BE49-F238E27FC236}">
                <a16:creationId xmlns:a16="http://schemas.microsoft.com/office/drawing/2014/main" id="{2935B952-62D5-DFA2-D859-0400B7BBFF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3424" y="-55901"/>
            <a:ext cx="8931669" cy="57015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Chargement de l’image de la table (</a:t>
            </a:r>
            <a:r>
              <a:rPr kumimoji="0" lang="fr-FR" altLang="fr-FR" sz="1600" b="1" i="0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cv2.imread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)</a:t>
            </a: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endParaRPr kumimoji="0" lang="fr-FR" altLang="fr-FR" sz="1050" b="0" i="0" u="none" strike="noStrike" cap="none" normalizeH="0" baseline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latin typeface="Amasis MT Pro Black" panose="02040A04050005020304" pitchFamily="18" charset="0"/>
            </a:endParaRP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Seuillage binaire de l’image (</a:t>
            </a:r>
            <a:r>
              <a:rPr kumimoji="0" lang="fr-FR" altLang="fr-FR" sz="1600" b="1" i="0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cv2.threshold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)</a:t>
            </a: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endParaRPr kumimoji="0" lang="fr-FR" altLang="fr-FR" sz="105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masis MT Pro Black" panose="02040A04050005020304" pitchFamily="18" charset="0"/>
            </a:endParaRP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Détection des contours aves </a:t>
            </a:r>
            <a:r>
              <a:rPr kumimoji="0" lang="fr-FR" altLang="fr-FR" sz="1600" b="1" i="0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cv2.findContours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et filtrage avec </a:t>
            </a:r>
            <a:r>
              <a:rPr kumimoji="0" lang="fr-FR" altLang="fr-FR" sz="1600" b="1" i="0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cv2.contourArea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endParaRPr kumimoji="0" lang="fr-FR" altLang="fr-FR" sz="1050" b="0" i="0" u="none" strike="noStrike" cap="none" normalizeH="0" baseline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latin typeface="Amasis MT Pro Black" panose="02040A04050005020304" pitchFamily="18" charset="0"/>
            </a:endParaRP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Pour chaque contour de carte :</a:t>
            </a:r>
            <a:endParaRPr kumimoji="0" lang="fr-FR" altLang="fr-FR" sz="1050" b="0" i="0" u="none" strike="noStrike" cap="none" normalizeH="0" baseline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latin typeface="Amasis MT Pro Black" panose="02040A04050005020304" pitchFamily="18" charset="0"/>
            </a:endParaRPr>
          </a:p>
          <a:p>
            <a:pPr marR="0" lvl="1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fr-FR" altLang="fr-FR" sz="1600" dirty="0">
                <a:solidFill>
                  <a:schemeClr val="bg2">
                    <a:lumMod val="50000"/>
                  </a:schemeClr>
                </a:solidFill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4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.1. Perspective de la carte (</a:t>
            </a:r>
            <a:r>
              <a:rPr kumimoji="0" lang="fr-FR" altLang="fr-FR" sz="1600" b="1" i="0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cv2.warpPerspective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)</a:t>
            </a:r>
            <a:endParaRPr kumimoji="0" lang="fr-FR" altLang="fr-FR" sz="1050" b="0" i="0" u="none" strike="noStrike" cap="none" normalizeH="0" baseline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latin typeface="Amasis MT Pro Black" panose="02040A04050005020304" pitchFamily="18" charset="0"/>
              <a:sym typeface="Wingdings" panose="05000000000000000000" pitchFamily="2" charset="2"/>
            </a:endParaRPr>
          </a:p>
          <a:p>
            <a:pPr marR="0" lvl="1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4.2.ROI sur le coin supérieur gauche</a:t>
            </a:r>
            <a:endParaRPr kumimoji="0" lang="fr-FR" altLang="fr-FR" sz="1050" b="0" i="0" u="none" strike="noStrike" cap="none" normalizeH="0" baseline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latin typeface="Amasis MT Pro Black" panose="02040A04050005020304" pitchFamily="18" charset="0"/>
              <a:sym typeface="Wingdings" panose="05000000000000000000" pitchFamily="2" charset="2"/>
            </a:endParaRPr>
          </a:p>
          <a:p>
            <a:pPr marR="0" lvl="1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fr-FR" altLang="fr-FR" sz="1600" dirty="0">
                <a:solidFill>
                  <a:schemeClr val="bg1"/>
                </a:solidFill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4.3. R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efaire un </a:t>
            </a:r>
            <a:r>
              <a:rPr kumimoji="0" lang="fr-FR" altLang="fr-FR" sz="1600" b="1" i="0" u="none" strike="noStrike" cap="none" normalizeH="0" baseline="0" dirty="0">
                <a:ln>
                  <a:noFill/>
                </a:ln>
                <a:solidFill>
                  <a:schemeClr val="accent3">
                    <a:lumMod val="60000"/>
                    <a:lumOff val="40000"/>
                  </a:schemeClr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cv2.findContours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sur le ROI + Tri de la liste pour garder que les 2 plus grande aires (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60000"/>
                    <a:lumOff val="40000"/>
                  </a:schemeClr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cv2.contourArea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)</a:t>
            </a:r>
            <a:endParaRPr kumimoji="0" lang="fr-FR" altLang="fr-FR" sz="105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masis MT Pro Black" panose="02040A04050005020304" pitchFamily="18" charset="0"/>
              <a:sym typeface="Wingdings" panose="05000000000000000000" pitchFamily="2" charset="2"/>
            </a:endParaRPr>
          </a:p>
          <a:p>
            <a:pPr marR="0" lvl="1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4.4. Pour chaque image :</a:t>
            </a:r>
            <a:endParaRPr kumimoji="0" lang="fr-FR" altLang="fr-FR" sz="1050" b="0" i="0" u="none" strike="noStrike" cap="none" normalizeH="0" baseline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latin typeface="Amasis MT Pro Black" panose="02040A04050005020304" pitchFamily="18" charset="0"/>
              <a:sym typeface="Wingdings" panose="05000000000000000000" pitchFamily="2" charset="2"/>
            </a:endParaRPr>
          </a:p>
          <a:p>
            <a:pPr marR="0" lvl="2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4.4.1. Chargement des modèles pour la comparaison</a:t>
            </a:r>
            <a:endParaRPr kumimoji="0" lang="fr-FR" altLang="fr-FR" sz="1050" b="0" i="0" u="none" strike="noStrike" cap="none" normalizeH="0" baseline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latin typeface="Amasis MT Pro Black" panose="02040A04050005020304" pitchFamily="18" charset="0"/>
              <a:sym typeface="Wingdings" panose="05000000000000000000" pitchFamily="2" charset="2"/>
            </a:endParaRPr>
          </a:p>
          <a:p>
            <a:pPr lvl="2"/>
            <a:r>
              <a:rPr lang="fr-FR" altLang="fr-FR" sz="1600" dirty="0">
                <a:solidFill>
                  <a:schemeClr val="bg2">
                    <a:lumMod val="50000"/>
                  </a:schemeClr>
                </a:solidFill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4.4.2. R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edimensionne l’image et le modèle</a:t>
            </a:r>
            <a:r>
              <a:rPr lang="fr-FR" altLang="fr-FR" sz="1600" dirty="0">
                <a:solidFill>
                  <a:schemeClr val="bg2">
                    <a:lumMod val="50000"/>
                  </a:schemeClr>
                </a:solidFill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(cv2.resize)</a:t>
            </a:r>
          </a:p>
          <a:p>
            <a:pPr lvl="2"/>
            <a:r>
              <a:rPr lang="fr-FR" altLang="fr-FR" sz="1600" dirty="0">
                <a:solidFill>
                  <a:schemeClr val="bg2">
                    <a:lumMod val="50000"/>
                  </a:schemeClr>
                </a:solidFill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	+</a:t>
            </a:r>
            <a:br>
              <a:rPr lang="fr-FR" altLang="fr-FR" sz="1600" dirty="0">
                <a:solidFill>
                  <a:schemeClr val="bg2">
                    <a:lumMod val="50000"/>
                  </a:schemeClr>
                </a:solidFill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</a:br>
            <a:r>
              <a:rPr lang="fr-FR" altLang="fr-FR" sz="1600" dirty="0">
                <a:solidFill>
                  <a:schemeClr val="bg2">
                    <a:lumMod val="50000"/>
                  </a:schemeClr>
                </a:solidFill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          Seuillage binaire inverse (cv2.threshold)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endParaRPr kumimoji="0" lang="fr-FR" altLang="fr-FR" sz="1050" b="0" i="0" u="none" strike="noStrike" cap="none" normalizeH="0" baseline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latin typeface="Amasis MT Pro Black" panose="02040A04050005020304" pitchFamily="18" charset="0"/>
              <a:sym typeface="Wingdings" panose="05000000000000000000" pitchFamily="2" charset="2"/>
            </a:endParaRPr>
          </a:p>
          <a:p>
            <a:pPr lvl="2"/>
            <a:r>
              <a:rPr lang="fr-FR" altLang="fr-FR" sz="1600" dirty="0">
                <a:solidFill>
                  <a:schemeClr val="bg2">
                    <a:lumMod val="50000"/>
                  </a:schemeClr>
                </a:solidFill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4.4.3. XOR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(</a:t>
            </a:r>
            <a:r>
              <a:rPr kumimoji="0" lang="fr-FR" altLang="fr-FR" sz="1600" b="1" i="0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cv2.bitwise_xor</a:t>
            </a:r>
            <a:r>
              <a:rPr lang="fr-FR" altLang="fr-FR" sz="1600" dirty="0">
                <a:solidFill>
                  <a:schemeClr val="bg2">
                    <a:lumMod val="50000"/>
                  </a:schemeClr>
                </a:solidFill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)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entre l’image et chaque image du modèle.</a:t>
            </a:r>
            <a:endParaRPr kumimoji="0" lang="fr-FR" altLang="fr-FR" sz="1050" b="0" i="0" u="none" strike="noStrike" cap="none" normalizeH="0" baseline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latin typeface="Amasis MT Pro Black" panose="02040A04050005020304" pitchFamily="18" charset="0"/>
              <a:sym typeface="Wingdings" panose="05000000000000000000" pitchFamily="2" charset="2"/>
            </a:endParaRPr>
          </a:p>
          <a:p>
            <a:pPr lvl="2"/>
            <a:r>
              <a:rPr lang="fr-FR" altLang="fr-FR" sz="1600" dirty="0">
                <a:solidFill>
                  <a:schemeClr val="bg2">
                    <a:lumMod val="50000"/>
                  </a:schemeClr>
                </a:solidFill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4.4.4.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Compte le nombre de pixel blanc avec </a:t>
            </a:r>
            <a:r>
              <a:rPr kumimoji="0" lang="fr-FR" altLang="fr-FR" sz="1600" b="1" i="0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cv2.countNonZero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</a:p>
          <a:p>
            <a:pPr lvl="2"/>
            <a:r>
              <a:rPr lang="fr-FR" altLang="fr-FR" sz="1600" dirty="0">
                <a:solidFill>
                  <a:schemeClr val="bg2">
                    <a:lumMod val="50000"/>
                  </a:schemeClr>
                </a:solidFill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4.4.5. O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n garde le nom du modèle qui en a le moins.</a:t>
            </a:r>
          </a:p>
          <a:p>
            <a:pPr lvl="2"/>
            <a:endParaRPr kumimoji="0" lang="fr-FR" altLang="fr-FR" sz="1050" b="0" i="0" u="none" strike="noStrike" cap="none" normalizeH="0" baseline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latin typeface="Amasis MT Pro Black" panose="02040A04050005020304" pitchFamily="18" charset="0"/>
              <a:sym typeface="Wingdings" panose="05000000000000000000" pitchFamily="2" charset="2"/>
            </a:endParaRPr>
          </a:p>
          <a:p>
            <a:pPr marR="0" lvl="1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4.5. Moyenne des positions des pixels de la carte</a:t>
            </a:r>
          </a:p>
          <a:p>
            <a:pPr marL="685800" marR="0" lvl="1" indent="-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endParaRPr kumimoji="0" lang="fr-FR" altLang="fr-FR" sz="1050" b="0" i="0" u="none" strike="noStrike" cap="none" normalizeH="0" baseline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latin typeface="Amasis MT Pro Black" panose="02040A04050005020304" pitchFamily="18" charset="0"/>
              <a:sym typeface="Wingdings" panose="05000000000000000000" pitchFamily="2" charset="2"/>
            </a:endParaRP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Comparer toutes les mains du poker</a:t>
            </a: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endParaRPr kumimoji="0" lang="fr-FR" altLang="fr-FR" sz="1050" b="0" i="0" u="none" strike="noStrike" cap="none" normalizeH="0" baseline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latin typeface="Amasis MT Pro Black" panose="02040A04050005020304" pitchFamily="18" charset="0"/>
              <a:sym typeface="Wingdings" panose="05000000000000000000" pitchFamily="2" charset="2"/>
            </a:endParaRPr>
          </a:p>
          <a:p>
            <a:pPr marL="228600" lvl="0" indent="-228600">
              <a:buFont typeface="+mj-lt"/>
              <a:buAutoNum type="arabicPeriod"/>
            </a:pP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Dessine </a:t>
            </a:r>
            <a:r>
              <a:rPr lang="fr-FR" altLang="fr-FR" sz="1600" dirty="0">
                <a:solidFill>
                  <a:schemeClr val="bg2">
                    <a:lumMod val="50000"/>
                  </a:schemeClr>
                </a:solidFill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les contours de cartes avec </a:t>
            </a:r>
            <a:r>
              <a:rPr kumimoji="0" lang="fr-FR" altLang="fr-FR" sz="1600" b="1" i="0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cv2.rectangle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+ écrit la main avec </a:t>
            </a:r>
            <a:r>
              <a:rPr kumimoji="0" lang="fr-FR" altLang="fr-FR" sz="1600" b="1" i="0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cv2.putText</a:t>
            </a:r>
          </a:p>
        </p:txBody>
      </p:sp>
      <p:pic>
        <p:nvPicPr>
          <p:cNvPr id="6" name="Image 5" descr="Une image contenant texte, capture d’écran, Saint-Valentin, Carmin&#10;&#10;Le contenu généré par l’IA peut être incorrect.">
            <a:extLst>
              <a:ext uri="{FF2B5EF4-FFF2-40B4-BE49-F238E27FC236}">
                <a16:creationId xmlns:a16="http://schemas.microsoft.com/office/drawing/2014/main" id="{16653B22-A224-6AE5-4873-3B5F0AECCD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5333" y="3384825"/>
            <a:ext cx="1736839" cy="2860270"/>
          </a:xfrm>
          <a:prstGeom prst="rect">
            <a:avLst/>
          </a:prstGeom>
        </p:spPr>
      </p:pic>
      <p:pic>
        <p:nvPicPr>
          <p:cNvPr id="3" name="Image 2" descr="Une image contenant capture d’écran, symbole, Police, Bleu électrique&#10;&#10;Le contenu généré par l’IA peut être incorrect.">
            <a:extLst>
              <a:ext uri="{FF2B5EF4-FFF2-40B4-BE49-F238E27FC236}">
                <a16:creationId xmlns:a16="http://schemas.microsoft.com/office/drawing/2014/main" id="{E31431E7-F12F-C58A-3346-D5821A77DD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4131" y="3419481"/>
            <a:ext cx="1345202" cy="1239002"/>
          </a:xfrm>
          <a:prstGeom prst="rect">
            <a:avLst/>
          </a:prstGeom>
        </p:spPr>
      </p:pic>
      <p:pic>
        <p:nvPicPr>
          <p:cNvPr id="7" name="Image 6" descr="Une image contenant capture d’écran, Bleu électrique, conception&#10;&#10;Le contenu généré par l’IA peut être incorrect.">
            <a:extLst>
              <a:ext uri="{FF2B5EF4-FFF2-40B4-BE49-F238E27FC236}">
                <a16:creationId xmlns:a16="http://schemas.microsoft.com/office/drawing/2014/main" id="{BFFFBF74-82F7-A69B-F1C6-E1F753DB0EE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26" t="55607" r="82480"/>
          <a:stretch>
            <a:fillRect/>
          </a:stretch>
        </p:blipFill>
        <p:spPr>
          <a:xfrm>
            <a:off x="10401500" y="4455358"/>
            <a:ext cx="591617" cy="677741"/>
          </a:xfrm>
          <a:prstGeom prst="rect">
            <a:avLst/>
          </a:prstGeom>
        </p:spPr>
      </p:pic>
      <p:pic>
        <p:nvPicPr>
          <p:cNvPr id="8" name="Image 7" descr="Une image contenant capture d’écran, texte, Téléphone mobile, smartphone&#10;&#10;Le contenu généré par l’IA peut être incorrect.">
            <a:extLst>
              <a:ext uri="{FF2B5EF4-FFF2-40B4-BE49-F238E27FC236}">
                <a16:creationId xmlns:a16="http://schemas.microsoft.com/office/drawing/2014/main" id="{A2772FC6-D3AE-4E36-B46C-D5B9CDD66D6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60" r="85676"/>
          <a:stretch>
            <a:fillRect/>
          </a:stretch>
        </p:blipFill>
        <p:spPr>
          <a:xfrm>
            <a:off x="10369615" y="3446070"/>
            <a:ext cx="367531" cy="727088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9E96EACC-4FBE-F143-D813-306006D5ABF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24366" y="7112232"/>
            <a:ext cx="6943170" cy="2093418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13BBEB58-E8B8-F568-5268-F67ABEF9FCE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6427" y="7108273"/>
            <a:ext cx="3630629" cy="2097376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551742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E03CF8-8769-C7E8-74BD-892B49F0CC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oker Table - Images et vidéos libres de droits | Adobe Stock">
            <a:extLst>
              <a:ext uri="{FF2B5EF4-FFF2-40B4-BE49-F238E27FC236}">
                <a16:creationId xmlns:a16="http://schemas.microsoft.com/office/drawing/2014/main" id="{256C6028-A16C-B27C-A3AB-D96BE09D49B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F694716-6646-D0A3-28C6-FC6989AB8AE5}"/>
              </a:ext>
            </a:extLst>
          </p:cNvPr>
          <p:cNvSpPr/>
          <p:nvPr/>
        </p:nvSpPr>
        <p:spPr>
          <a:xfrm>
            <a:off x="7454096" y="570271"/>
            <a:ext cx="4575672" cy="853948"/>
          </a:xfrm>
          <a:prstGeom prst="rect">
            <a:avLst/>
          </a:prstGeom>
          <a:solidFill>
            <a:srgbClr val="E7002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C95814F-EA61-8DA2-D0A3-5BD5A20A4A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11688" y="319998"/>
            <a:ext cx="5255848" cy="984230"/>
          </a:xfrm>
        </p:spPr>
        <p:txBody>
          <a:bodyPr>
            <a:normAutofit/>
          </a:bodyPr>
          <a:lstStyle/>
          <a:p>
            <a:r>
              <a:rPr lang="fr-FR" sz="4400" dirty="0">
                <a:solidFill>
                  <a:schemeClr val="bg1"/>
                </a:solidFill>
                <a:latin typeface="ROG Fonts" panose="00000500000000000000" pitchFamily="50" charset="0"/>
              </a:rPr>
              <a:t>Etapes</a:t>
            </a:r>
          </a:p>
        </p:txBody>
      </p:sp>
      <p:pic>
        <p:nvPicPr>
          <p:cNvPr id="5" name="Image 4" descr="Une image contenant cercle, rouge, Carmin, Graphique&#10;&#10;Le contenu généré par l’IA peut être incorrect.">
            <a:extLst>
              <a:ext uri="{FF2B5EF4-FFF2-40B4-BE49-F238E27FC236}">
                <a16:creationId xmlns:a16="http://schemas.microsoft.com/office/drawing/2014/main" id="{1D3A1865-18B8-6047-46CE-A47188EC88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0510" y="-370321"/>
            <a:ext cx="3429000" cy="3429000"/>
          </a:xfrm>
          <a:prstGeom prst="rect">
            <a:avLst/>
          </a:prstGeom>
          <a:effectLst>
            <a:outerShdw blurRad="50800" dist="38100" dir="10800000" sx="103000" sy="103000" algn="r" rotWithShape="0">
              <a:prstClr val="black">
                <a:alpha val="40000"/>
              </a:prstClr>
            </a:outerShdw>
          </a:effectLst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FD23B5B5-61A5-08B4-A6AC-C3DFDC6FBF9F}"/>
              </a:ext>
            </a:extLst>
          </p:cNvPr>
          <p:cNvSpPr/>
          <p:nvPr/>
        </p:nvSpPr>
        <p:spPr>
          <a:xfrm>
            <a:off x="0" y="1791263"/>
            <a:ext cx="8763000" cy="1267416"/>
          </a:xfrm>
          <a:prstGeom prst="rect">
            <a:avLst/>
          </a:prstGeom>
          <a:solidFill>
            <a:srgbClr val="E7002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Rectangle 2">
            <a:extLst>
              <a:ext uri="{FF2B5EF4-FFF2-40B4-BE49-F238E27FC236}">
                <a16:creationId xmlns:a16="http://schemas.microsoft.com/office/drawing/2014/main" id="{019A07FE-F4DE-378B-58AF-90011FAEA5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3424" y="-689966"/>
            <a:ext cx="8931669" cy="57708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Chargement de l’image de la table (</a:t>
            </a:r>
            <a:r>
              <a:rPr kumimoji="0" lang="fr-FR" altLang="fr-FR" sz="1600" b="1" i="0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cv2.imread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)</a:t>
            </a: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endParaRPr kumimoji="0" lang="fr-FR" altLang="fr-FR" sz="1050" b="0" i="0" u="none" strike="noStrike" cap="none" normalizeH="0" baseline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latin typeface="Amasis MT Pro Black" panose="02040A04050005020304" pitchFamily="18" charset="0"/>
            </a:endParaRP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Seuillage binaire de l’image (</a:t>
            </a:r>
            <a:r>
              <a:rPr kumimoji="0" lang="fr-FR" altLang="fr-FR" sz="1600" b="1" i="0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cv2.threshold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)</a:t>
            </a: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endParaRPr kumimoji="0" lang="fr-FR" altLang="fr-FR" sz="105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masis MT Pro Black" panose="02040A04050005020304" pitchFamily="18" charset="0"/>
            </a:endParaRP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Détection des contours aves </a:t>
            </a:r>
            <a:r>
              <a:rPr kumimoji="0" lang="fr-FR" altLang="fr-FR" sz="1600" b="1" i="0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cv2.findContours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et filtrage avec </a:t>
            </a:r>
            <a:r>
              <a:rPr kumimoji="0" lang="fr-FR" altLang="fr-FR" sz="1600" b="1" i="0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cv2.contourArea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endParaRPr kumimoji="0" lang="fr-FR" altLang="fr-FR" sz="1050" b="0" i="0" u="none" strike="noStrike" cap="none" normalizeH="0" baseline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latin typeface="Amasis MT Pro Black" panose="02040A04050005020304" pitchFamily="18" charset="0"/>
            </a:endParaRP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Pour chaque contour de carte :</a:t>
            </a:r>
            <a:endParaRPr kumimoji="0" lang="fr-FR" altLang="fr-FR" sz="1050" b="0" i="0" u="none" strike="noStrike" cap="none" normalizeH="0" baseline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latin typeface="Amasis MT Pro Black" panose="02040A04050005020304" pitchFamily="18" charset="0"/>
            </a:endParaRPr>
          </a:p>
          <a:p>
            <a:pPr marR="0" lvl="1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fr-FR" altLang="fr-FR" sz="1600" dirty="0">
                <a:solidFill>
                  <a:schemeClr val="bg2">
                    <a:lumMod val="50000"/>
                  </a:schemeClr>
                </a:solidFill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4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.1. Perspective de la carte (</a:t>
            </a:r>
            <a:r>
              <a:rPr kumimoji="0" lang="fr-FR" altLang="fr-FR" sz="1600" b="1" i="0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cv2.warpPerspective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)</a:t>
            </a:r>
            <a:endParaRPr kumimoji="0" lang="fr-FR" altLang="fr-FR" sz="1050" b="0" i="0" u="none" strike="noStrike" cap="none" normalizeH="0" baseline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latin typeface="Amasis MT Pro Black" panose="02040A04050005020304" pitchFamily="18" charset="0"/>
              <a:sym typeface="Wingdings" panose="05000000000000000000" pitchFamily="2" charset="2"/>
            </a:endParaRPr>
          </a:p>
          <a:p>
            <a:pPr marR="0" lvl="1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4.2.ROI sur le coin supérieur gauche</a:t>
            </a:r>
            <a:endParaRPr kumimoji="0" lang="fr-FR" altLang="fr-FR" sz="1050" b="0" i="0" u="none" strike="noStrike" cap="none" normalizeH="0" baseline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latin typeface="Amasis MT Pro Black" panose="02040A04050005020304" pitchFamily="18" charset="0"/>
              <a:sym typeface="Wingdings" panose="05000000000000000000" pitchFamily="2" charset="2"/>
            </a:endParaRPr>
          </a:p>
          <a:p>
            <a:pPr lvl="1"/>
            <a:r>
              <a:rPr lang="fr-FR" altLang="fr-FR" sz="1600" dirty="0">
                <a:solidFill>
                  <a:schemeClr val="bg2">
                    <a:lumMod val="50000"/>
                  </a:schemeClr>
                </a:solidFill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4.3. R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efaire un </a:t>
            </a:r>
            <a:r>
              <a:rPr kumimoji="0" lang="fr-FR" altLang="fr-FR" sz="1600" b="1" i="0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cv2.findContours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sur le ROI + Tri de la liste pour garder que les 2 plus grande aires </a:t>
            </a:r>
            <a:r>
              <a:rPr lang="fr-FR" altLang="fr-FR" sz="1600" dirty="0">
                <a:solidFill>
                  <a:schemeClr val="bg2">
                    <a:lumMod val="50000"/>
                  </a:schemeClr>
                </a:solidFill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(cv2.contourArea)</a:t>
            </a:r>
            <a:endParaRPr kumimoji="0" lang="fr-FR" altLang="fr-FR" sz="1050" b="0" i="0" u="none" strike="noStrike" cap="none" normalizeH="0" baseline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latin typeface="Amasis MT Pro Black" panose="02040A04050005020304" pitchFamily="18" charset="0"/>
              <a:sym typeface="Wingdings" panose="05000000000000000000" pitchFamily="2" charset="2"/>
            </a:endParaRPr>
          </a:p>
          <a:p>
            <a:pPr marR="0" lvl="1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4.4. Pour chaque image :</a:t>
            </a:r>
            <a:endParaRPr kumimoji="0" lang="fr-FR" altLang="fr-FR" sz="105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masis MT Pro Black" panose="02040A04050005020304" pitchFamily="18" charset="0"/>
              <a:sym typeface="Wingdings" panose="05000000000000000000" pitchFamily="2" charset="2"/>
            </a:endParaRPr>
          </a:p>
          <a:p>
            <a:pPr marR="0" lvl="2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4.4.1. Chargement des modèles pour la comparaison</a:t>
            </a:r>
            <a:endParaRPr kumimoji="0" lang="fr-FR" altLang="fr-FR" sz="105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masis MT Pro Black" panose="02040A04050005020304" pitchFamily="18" charset="0"/>
              <a:sym typeface="Wingdings" panose="05000000000000000000" pitchFamily="2" charset="2"/>
            </a:endParaRPr>
          </a:p>
          <a:p>
            <a:pPr lvl="2"/>
            <a:r>
              <a:rPr lang="fr-FR" altLang="fr-FR" sz="1600" dirty="0">
                <a:solidFill>
                  <a:schemeClr val="bg1"/>
                </a:solidFill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4.4.2. R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edimensionne l’image et le modèle (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60000"/>
                    <a:lumOff val="40000"/>
                  </a:schemeClr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cv2.resize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)</a:t>
            </a:r>
          </a:p>
          <a:p>
            <a:pPr lvl="2"/>
            <a:r>
              <a:rPr lang="fr-FR" altLang="fr-FR" sz="1600" dirty="0">
                <a:solidFill>
                  <a:schemeClr val="bg1"/>
                </a:solidFill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	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+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</a:br>
            <a:r>
              <a:rPr lang="fr-FR" altLang="fr-FR" sz="1600" dirty="0">
                <a:solidFill>
                  <a:schemeClr val="bg1"/>
                </a:solidFill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         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Seuillage binaire inverse (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60000"/>
                    <a:lumOff val="40000"/>
                  </a:schemeClr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cv2.threshold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) </a:t>
            </a:r>
            <a:endParaRPr kumimoji="0" lang="fr-FR" altLang="fr-FR" sz="105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masis MT Pro Black" panose="02040A04050005020304" pitchFamily="18" charset="0"/>
              <a:sym typeface="Wingdings" panose="05000000000000000000" pitchFamily="2" charset="2"/>
            </a:endParaRPr>
          </a:p>
          <a:p>
            <a:pPr lvl="2"/>
            <a:r>
              <a:rPr lang="fr-FR" altLang="fr-FR" sz="1600" dirty="0">
                <a:solidFill>
                  <a:schemeClr val="bg2">
                    <a:lumMod val="50000"/>
                  </a:schemeClr>
                </a:solidFill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4.4.3. XOR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(</a:t>
            </a:r>
            <a:r>
              <a:rPr kumimoji="0" lang="fr-FR" altLang="fr-FR" sz="1600" b="1" i="0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cv2.bitwise_xor</a:t>
            </a:r>
            <a:r>
              <a:rPr lang="fr-FR" altLang="fr-FR" sz="1600" dirty="0">
                <a:solidFill>
                  <a:schemeClr val="bg2">
                    <a:lumMod val="50000"/>
                  </a:schemeClr>
                </a:solidFill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)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entre l’image et chaque image du modèle.</a:t>
            </a:r>
            <a:endParaRPr kumimoji="0" lang="fr-FR" altLang="fr-FR" sz="1050" b="0" i="0" u="none" strike="noStrike" cap="none" normalizeH="0" baseline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latin typeface="Amasis MT Pro Black" panose="02040A04050005020304" pitchFamily="18" charset="0"/>
              <a:sym typeface="Wingdings" panose="05000000000000000000" pitchFamily="2" charset="2"/>
            </a:endParaRPr>
          </a:p>
          <a:p>
            <a:pPr lvl="2"/>
            <a:r>
              <a:rPr lang="fr-FR" altLang="fr-FR" sz="1600" dirty="0">
                <a:solidFill>
                  <a:schemeClr val="bg2">
                    <a:lumMod val="50000"/>
                  </a:schemeClr>
                </a:solidFill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4.4.4.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Compte le nombre de pixel blanc avec </a:t>
            </a:r>
            <a:r>
              <a:rPr kumimoji="0" lang="fr-FR" altLang="fr-FR" sz="1600" b="1" i="0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cv2.countNonZero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</a:p>
          <a:p>
            <a:pPr lvl="2"/>
            <a:r>
              <a:rPr lang="fr-FR" altLang="fr-FR" sz="1600" dirty="0">
                <a:solidFill>
                  <a:schemeClr val="bg2">
                    <a:lumMod val="50000"/>
                  </a:schemeClr>
                </a:solidFill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4.4.5. O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n garde le nom du modèle qui en a le moins.</a:t>
            </a:r>
          </a:p>
          <a:p>
            <a:pPr lvl="2"/>
            <a:endParaRPr kumimoji="0" lang="fr-FR" altLang="fr-FR" sz="1050" b="0" i="0" u="none" strike="noStrike" cap="none" normalizeH="0" baseline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latin typeface="Amasis MT Pro Black" panose="02040A04050005020304" pitchFamily="18" charset="0"/>
              <a:sym typeface="Wingdings" panose="05000000000000000000" pitchFamily="2" charset="2"/>
            </a:endParaRPr>
          </a:p>
          <a:p>
            <a:pPr marR="0" lvl="1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4.5. Moyenne des positions des pixels de la carte</a:t>
            </a:r>
          </a:p>
          <a:p>
            <a:pPr marL="685800" marR="0" lvl="1" indent="-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endParaRPr kumimoji="0" lang="fr-FR" altLang="fr-FR" sz="1050" b="0" i="0" u="none" strike="noStrike" cap="none" normalizeH="0" baseline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latin typeface="Amasis MT Pro Black" panose="02040A04050005020304" pitchFamily="18" charset="0"/>
              <a:sym typeface="Wingdings" panose="05000000000000000000" pitchFamily="2" charset="2"/>
            </a:endParaRP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Comparer toutes les mains du poker</a:t>
            </a: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endParaRPr kumimoji="0" lang="fr-FR" altLang="fr-FR" sz="1050" b="0" i="0" u="none" strike="noStrike" cap="none" normalizeH="0" baseline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latin typeface="Amasis MT Pro Black" panose="02040A04050005020304" pitchFamily="18" charset="0"/>
              <a:sym typeface="Wingdings" panose="05000000000000000000" pitchFamily="2" charset="2"/>
            </a:endParaRPr>
          </a:p>
          <a:p>
            <a:pPr marL="228600" lvl="0" indent="-228600">
              <a:buFont typeface="+mj-lt"/>
              <a:buAutoNum type="arabicPeriod"/>
            </a:pP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Dessine </a:t>
            </a:r>
            <a:r>
              <a:rPr lang="fr-FR" altLang="fr-FR" sz="1600" dirty="0">
                <a:solidFill>
                  <a:schemeClr val="bg2">
                    <a:lumMod val="50000"/>
                  </a:schemeClr>
                </a:solidFill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les contours de cartes avec </a:t>
            </a:r>
            <a:r>
              <a:rPr kumimoji="0" lang="fr-FR" altLang="fr-FR" sz="1600" b="1" i="0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cv2.rectangle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+ écrit la main avec </a:t>
            </a:r>
            <a:r>
              <a:rPr kumimoji="0" lang="fr-FR" altLang="fr-FR" sz="1600" b="1" i="0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cv2.putText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3A4D2703-0D8E-4914-9C73-8CFDF73F5F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2270" y="4368535"/>
            <a:ext cx="6943170" cy="2093418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E9AD0E7D-159F-8D65-DB4A-FD0315F2CF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331" y="4364576"/>
            <a:ext cx="3630629" cy="2097376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8143451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41A25C-7B75-00FD-1693-DF9E8BBBAC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oker Table - Images et vidéos libres de droits | Adobe Stock">
            <a:extLst>
              <a:ext uri="{FF2B5EF4-FFF2-40B4-BE49-F238E27FC236}">
                <a16:creationId xmlns:a16="http://schemas.microsoft.com/office/drawing/2014/main" id="{A134DAAC-CAA6-A05E-E0B4-DFED2F812F6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CF720F8-688E-C3F4-4AE8-E8BF8D7FED52}"/>
              </a:ext>
            </a:extLst>
          </p:cNvPr>
          <p:cNvSpPr/>
          <p:nvPr/>
        </p:nvSpPr>
        <p:spPr>
          <a:xfrm>
            <a:off x="7454096" y="570271"/>
            <a:ext cx="4575672" cy="853948"/>
          </a:xfrm>
          <a:prstGeom prst="rect">
            <a:avLst/>
          </a:prstGeom>
          <a:solidFill>
            <a:srgbClr val="E7002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391FF55-316E-EF12-C5CE-7F12BA5280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11688" y="319998"/>
            <a:ext cx="5255848" cy="984230"/>
          </a:xfrm>
        </p:spPr>
        <p:txBody>
          <a:bodyPr>
            <a:normAutofit/>
          </a:bodyPr>
          <a:lstStyle/>
          <a:p>
            <a:r>
              <a:rPr lang="fr-FR" sz="4400" dirty="0">
                <a:solidFill>
                  <a:schemeClr val="bg1"/>
                </a:solidFill>
                <a:latin typeface="ROG Fonts" panose="00000500000000000000" pitchFamily="50" charset="0"/>
              </a:rPr>
              <a:t>Etapes</a:t>
            </a:r>
          </a:p>
        </p:txBody>
      </p:sp>
      <p:pic>
        <p:nvPicPr>
          <p:cNvPr id="5" name="Image 4" descr="Une image contenant cercle, rouge, Carmin, Graphique&#10;&#10;Le contenu généré par l’IA peut être incorrect.">
            <a:extLst>
              <a:ext uri="{FF2B5EF4-FFF2-40B4-BE49-F238E27FC236}">
                <a16:creationId xmlns:a16="http://schemas.microsoft.com/office/drawing/2014/main" id="{51E9C928-78FC-8A27-804F-B8955A46C5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0510" y="-370321"/>
            <a:ext cx="3429000" cy="3429000"/>
          </a:xfrm>
          <a:prstGeom prst="rect">
            <a:avLst/>
          </a:prstGeom>
          <a:effectLst>
            <a:outerShdw blurRad="50800" dist="38100" dir="10800000" sx="103000" sy="103000" algn="r" rotWithShape="0">
              <a:prstClr val="black">
                <a:alpha val="40000"/>
              </a:prstClr>
            </a:outerShdw>
          </a:effectLst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8FE7A719-8676-FA9A-5FD8-1DC959159F86}"/>
              </a:ext>
            </a:extLst>
          </p:cNvPr>
          <p:cNvSpPr/>
          <p:nvPr/>
        </p:nvSpPr>
        <p:spPr>
          <a:xfrm>
            <a:off x="0" y="1791263"/>
            <a:ext cx="8763000" cy="853948"/>
          </a:xfrm>
          <a:prstGeom prst="rect">
            <a:avLst/>
          </a:prstGeom>
          <a:solidFill>
            <a:srgbClr val="E7002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Rectangle 2">
            <a:extLst>
              <a:ext uri="{FF2B5EF4-FFF2-40B4-BE49-F238E27FC236}">
                <a16:creationId xmlns:a16="http://schemas.microsoft.com/office/drawing/2014/main" id="{1777E8E9-80E8-B039-F617-8D7763A6B4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3424" y="-1833901"/>
            <a:ext cx="8931669" cy="57015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Chargement de l’image de la table (</a:t>
            </a:r>
            <a:r>
              <a:rPr kumimoji="0" lang="fr-FR" altLang="fr-FR" sz="1600" b="1" i="0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cv2.imread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)</a:t>
            </a: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endParaRPr kumimoji="0" lang="fr-FR" altLang="fr-FR" sz="1050" b="0" i="0" u="none" strike="noStrike" cap="none" normalizeH="0" baseline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latin typeface="Amasis MT Pro Black" panose="02040A04050005020304" pitchFamily="18" charset="0"/>
            </a:endParaRP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Seuillage binaire de l’image (</a:t>
            </a:r>
            <a:r>
              <a:rPr kumimoji="0" lang="fr-FR" altLang="fr-FR" sz="1600" b="1" i="0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cv2.threshold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)</a:t>
            </a: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endParaRPr kumimoji="0" lang="fr-FR" altLang="fr-FR" sz="105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masis MT Pro Black" panose="02040A04050005020304" pitchFamily="18" charset="0"/>
            </a:endParaRP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Détection des contours aves </a:t>
            </a:r>
            <a:r>
              <a:rPr kumimoji="0" lang="fr-FR" altLang="fr-FR" sz="1600" b="1" i="0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cv2.findContours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et filtrage avec </a:t>
            </a:r>
            <a:r>
              <a:rPr kumimoji="0" lang="fr-FR" altLang="fr-FR" sz="1600" b="1" i="0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cv2.contourArea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endParaRPr kumimoji="0" lang="fr-FR" altLang="fr-FR" sz="1050" b="0" i="0" u="none" strike="noStrike" cap="none" normalizeH="0" baseline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latin typeface="Amasis MT Pro Black" panose="02040A04050005020304" pitchFamily="18" charset="0"/>
            </a:endParaRP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Pour chaque contour de carte :</a:t>
            </a:r>
            <a:endParaRPr kumimoji="0" lang="fr-FR" altLang="fr-FR" sz="1050" b="0" i="0" u="none" strike="noStrike" cap="none" normalizeH="0" baseline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latin typeface="Amasis MT Pro Black" panose="02040A04050005020304" pitchFamily="18" charset="0"/>
            </a:endParaRPr>
          </a:p>
          <a:p>
            <a:pPr marR="0" lvl="1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fr-FR" altLang="fr-FR" sz="1600" dirty="0">
                <a:solidFill>
                  <a:schemeClr val="bg2">
                    <a:lumMod val="50000"/>
                  </a:schemeClr>
                </a:solidFill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4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.1. Perspective de la carte (</a:t>
            </a:r>
            <a:r>
              <a:rPr kumimoji="0" lang="fr-FR" altLang="fr-FR" sz="1600" b="1" i="0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cv2.warpPerspective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)</a:t>
            </a:r>
            <a:endParaRPr kumimoji="0" lang="fr-FR" altLang="fr-FR" sz="1050" b="0" i="0" u="none" strike="noStrike" cap="none" normalizeH="0" baseline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latin typeface="Amasis MT Pro Black" panose="02040A04050005020304" pitchFamily="18" charset="0"/>
              <a:sym typeface="Wingdings" panose="05000000000000000000" pitchFamily="2" charset="2"/>
            </a:endParaRPr>
          </a:p>
          <a:p>
            <a:pPr marR="0" lvl="1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4.2.ROI sur le coin supérieur gauche</a:t>
            </a:r>
            <a:endParaRPr kumimoji="0" lang="fr-FR" altLang="fr-FR" sz="1050" b="0" i="0" u="none" strike="noStrike" cap="none" normalizeH="0" baseline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latin typeface="Amasis MT Pro Black" panose="02040A04050005020304" pitchFamily="18" charset="0"/>
              <a:sym typeface="Wingdings" panose="05000000000000000000" pitchFamily="2" charset="2"/>
            </a:endParaRPr>
          </a:p>
          <a:p>
            <a:pPr lvl="1"/>
            <a:r>
              <a:rPr lang="fr-FR" altLang="fr-FR" sz="1600" dirty="0">
                <a:solidFill>
                  <a:schemeClr val="bg2">
                    <a:lumMod val="50000"/>
                  </a:schemeClr>
                </a:solidFill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4.3. R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efaire un </a:t>
            </a:r>
            <a:r>
              <a:rPr kumimoji="0" lang="fr-FR" altLang="fr-FR" sz="1600" b="1" i="0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cv2.findContours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sur le ROI + Tri de la liste pour garder que les 2 plus grande aires</a:t>
            </a:r>
            <a:r>
              <a:rPr lang="fr-FR" altLang="fr-FR" sz="1050" dirty="0">
                <a:solidFill>
                  <a:schemeClr val="bg2">
                    <a:lumMod val="50000"/>
                  </a:schemeClr>
                </a:solidFill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fr-FR" altLang="fr-FR" sz="1600" dirty="0">
                <a:solidFill>
                  <a:schemeClr val="bg2">
                    <a:lumMod val="50000"/>
                  </a:schemeClr>
                </a:solidFill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(cv2.contourArea)</a:t>
            </a:r>
            <a:endParaRPr kumimoji="0" lang="fr-FR" altLang="fr-FR" sz="1050" b="0" i="0" u="none" strike="noStrike" cap="none" normalizeH="0" baseline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latin typeface="Amasis MT Pro Black" panose="02040A04050005020304" pitchFamily="18" charset="0"/>
              <a:sym typeface="Wingdings" panose="05000000000000000000" pitchFamily="2" charset="2"/>
            </a:endParaRPr>
          </a:p>
          <a:p>
            <a:pPr marR="0" lvl="1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4.4. Pour chaque image :</a:t>
            </a:r>
            <a:endParaRPr kumimoji="0" lang="fr-FR" altLang="fr-FR" sz="1050" b="0" i="0" u="none" strike="noStrike" cap="none" normalizeH="0" baseline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latin typeface="Amasis MT Pro Black" panose="02040A04050005020304" pitchFamily="18" charset="0"/>
              <a:sym typeface="Wingdings" panose="05000000000000000000" pitchFamily="2" charset="2"/>
            </a:endParaRPr>
          </a:p>
          <a:p>
            <a:pPr marR="0" lvl="2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4.4.1. Chargement des modèles pour la comparaison</a:t>
            </a:r>
            <a:endParaRPr kumimoji="0" lang="fr-FR" altLang="fr-FR" sz="1050" b="0" i="0" u="none" strike="noStrike" cap="none" normalizeH="0" baseline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latin typeface="Amasis MT Pro Black" panose="02040A04050005020304" pitchFamily="18" charset="0"/>
              <a:sym typeface="Wingdings" panose="05000000000000000000" pitchFamily="2" charset="2"/>
            </a:endParaRPr>
          </a:p>
          <a:p>
            <a:pPr lvl="2"/>
            <a:r>
              <a:rPr lang="fr-FR" altLang="fr-FR" sz="1600" dirty="0">
                <a:solidFill>
                  <a:schemeClr val="bg2">
                    <a:lumMod val="50000"/>
                  </a:schemeClr>
                </a:solidFill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4.4.2. R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edimensionne l’image et le modèle</a:t>
            </a:r>
            <a:r>
              <a:rPr lang="fr-FR" altLang="fr-FR" sz="1600" dirty="0">
                <a:solidFill>
                  <a:schemeClr val="bg2">
                    <a:lumMod val="50000"/>
                  </a:schemeClr>
                </a:solidFill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(cv2.resize)</a:t>
            </a:r>
          </a:p>
          <a:p>
            <a:pPr lvl="2"/>
            <a:r>
              <a:rPr lang="fr-FR" altLang="fr-FR" sz="1600" dirty="0">
                <a:solidFill>
                  <a:schemeClr val="bg2">
                    <a:lumMod val="50000"/>
                  </a:schemeClr>
                </a:solidFill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	+</a:t>
            </a:r>
            <a:br>
              <a:rPr lang="fr-FR" altLang="fr-FR" sz="1600" dirty="0">
                <a:solidFill>
                  <a:schemeClr val="bg2">
                    <a:lumMod val="50000"/>
                  </a:schemeClr>
                </a:solidFill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</a:br>
            <a:r>
              <a:rPr lang="fr-FR" altLang="fr-FR" sz="1600" dirty="0">
                <a:solidFill>
                  <a:schemeClr val="bg2">
                    <a:lumMod val="50000"/>
                  </a:schemeClr>
                </a:solidFill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          Seuillage binaire inverse (cv2.threshold) </a:t>
            </a:r>
            <a:endParaRPr lang="fr-FR" altLang="fr-FR" sz="1050" dirty="0">
              <a:solidFill>
                <a:schemeClr val="bg2">
                  <a:lumMod val="50000"/>
                </a:schemeClr>
              </a:solidFill>
              <a:latin typeface="Amasis MT Pro Black" panose="02040A04050005020304" pitchFamily="18" charset="0"/>
              <a:sym typeface="Wingdings" panose="05000000000000000000" pitchFamily="2" charset="2"/>
            </a:endParaRPr>
          </a:p>
          <a:p>
            <a:pPr lvl="2"/>
            <a:r>
              <a:rPr lang="fr-FR" altLang="fr-FR" sz="1600" dirty="0">
                <a:solidFill>
                  <a:schemeClr val="bg1"/>
                </a:solidFill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4.4.3. XOR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(</a:t>
            </a:r>
            <a:r>
              <a:rPr kumimoji="0" lang="fr-FR" altLang="fr-FR" sz="1600" b="1" i="0" u="none" strike="noStrike" cap="none" normalizeH="0" baseline="0" dirty="0">
                <a:ln>
                  <a:noFill/>
                </a:ln>
                <a:solidFill>
                  <a:schemeClr val="accent3">
                    <a:lumMod val="60000"/>
                    <a:lumOff val="40000"/>
                  </a:schemeClr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cv2.bitwise_xor</a:t>
            </a:r>
            <a:r>
              <a:rPr lang="fr-FR" altLang="fr-FR" sz="1600" dirty="0">
                <a:solidFill>
                  <a:schemeClr val="bg1"/>
                </a:solidFill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)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entre l’image et chaque image du modèle.</a:t>
            </a:r>
            <a:endParaRPr kumimoji="0" lang="fr-FR" altLang="fr-FR" sz="105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masis MT Pro Black" panose="02040A04050005020304" pitchFamily="18" charset="0"/>
              <a:sym typeface="Wingdings" panose="05000000000000000000" pitchFamily="2" charset="2"/>
            </a:endParaRPr>
          </a:p>
          <a:p>
            <a:pPr lvl="2"/>
            <a:r>
              <a:rPr lang="fr-FR" altLang="fr-FR" sz="1600" dirty="0">
                <a:solidFill>
                  <a:schemeClr val="bg1"/>
                </a:solidFill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4.4.4.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Compte le nombre de pixel blanc avec </a:t>
            </a:r>
            <a:r>
              <a:rPr kumimoji="0" lang="fr-FR" altLang="fr-FR" sz="1600" b="1" i="0" u="none" strike="noStrike" cap="none" normalizeH="0" baseline="0" dirty="0">
                <a:ln>
                  <a:noFill/>
                </a:ln>
                <a:solidFill>
                  <a:schemeClr val="accent3">
                    <a:lumMod val="60000"/>
                    <a:lumOff val="40000"/>
                  </a:schemeClr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cv2.countNonZero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60000"/>
                    <a:lumOff val="40000"/>
                  </a:schemeClr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</a:p>
          <a:p>
            <a:pPr lvl="2"/>
            <a:r>
              <a:rPr lang="fr-FR" altLang="fr-FR" sz="1600" dirty="0">
                <a:solidFill>
                  <a:schemeClr val="bg1"/>
                </a:solidFill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4.4.5. O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n garde le nom du modèle qui en a le moins.</a:t>
            </a:r>
          </a:p>
          <a:p>
            <a:pPr lvl="2"/>
            <a:endParaRPr kumimoji="0" lang="fr-FR" altLang="fr-FR" sz="1050" b="0" i="0" u="none" strike="noStrike" cap="none" normalizeH="0" baseline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latin typeface="Amasis MT Pro Black" panose="02040A04050005020304" pitchFamily="18" charset="0"/>
              <a:sym typeface="Wingdings" panose="05000000000000000000" pitchFamily="2" charset="2"/>
            </a:endParaRPr>
          </a:p>
          <a:p>
            <a:pPr marR="0" lvl="1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4.5. Moyenne des positions des pixels de la carte</a:t>
            </a:r>
          </a:p>
          <a:p>
            <a:pPr marL="685800" marR="0" lvl="1" indent="-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endParaRPr kumimoji="0" lang="fr-FR" altLang="fr-FR" sz="1050" b="0" i="0" u="none" strike="noStrike" cap="none" normalizeH="0" baseline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latin typeface="Amasis MT Pro Black" panose="02040A04050005020304" pitchFamily="18" charset="0"/>
              <a:sym typeface="Wingdings" panose="05000000000000000000" pitchFamily="2" charset="2"/>
            </a:endParaRP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Comparer toutes les mains du poker</a:t>
            </a: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endParaRPr kumimoji="0" lang="fr-FR" altLang="fr-FR" sz="1050" b="0" i="0" u="none" strike="noStrike" cap="none" normalizeH="0" baseline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latin typeface="Amasis MT Pro Black" panose="02040A04050005020304" pitchFamily="18" charset="0"/>
              <a:sym typeface="Wingdings" panose="05000000000000000000" pitchFamily="2" charset="2"/>
            </a:endParaRPr>
          </a:p>
          <a:p>
            <a:pPr marL="228600" lvl="0" indent="-228600">
              <a:buFont typeface="+mj-lt"/>
              <a:buAutoNum type="arabicPeriod"/>
            </a:pP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Dessine </a:t>
            </a:r>
            <a:r>
              <a:rPr lang="fr-FR" altLang="fr-FR" sz="1600" dirty="0">
                <a:solidFill>
                  <a:schemeClr val="bg2">
                    <a:lumMod val="50000"/>
                  </a:schemeClr>
                </a:solidFill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les contours de cartes avec </a:t>
            </a:r>
            <a:r>
              <a:rPr kumimoji="0" lang="fr-FR" altLang="fr-FR" sz="1600" b="1" i="0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cv2.rectangle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+ écrit la main avec </a:t>
            </a:r>
            <a:r>
              <a:rPr kumimoji="0" lang="fr-FR" altLang="fr-FR" sz="1600" b="1" i="0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cv2.putText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71513DCA-7126-58DA-6954-8C1B4521D4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3743" y="3818211"/>
            <a:ext cx="1448002" cy="1333686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0758EDAE-F78D-4348-1311-4F0B6D0239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5433" y="3818211"/>
            <a:ext cx="1448002" cy="1333686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9624BF67-5F5D-EEDC-8355-B01F5AC592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73841" y="3818211"/>
            <a:ext cx="1448002" cy="1333686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F4BB55CC-E6C9-9D23-1779-B4F960C0DD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46357" y="3818211"/>
            <a:ext cx="1448002" cy="1333686"/>
          </a:xfrm>
          <a:prstGeom prst="rect">
            <a:avLst/>
          </a:prstGeom>
        </p:spPr>
      </p:pic>
      <p:graphicFrame>
        <p:nvGraphicFramePr>
          <p:cNvPr id="44" name="Tableau 43">
            <a:extLst>
              <a:ext uri="{FF2B5EF4-FFF2-40B4-BE49-F238E27FC236}">
                <a16:creationId xmlns:a16="http://schemas.microsoft.com/office/drawing/2014/main" id="{5F855C3E-790C-04FD-3CB9-38404932B3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0281188"/>
              </p:ext>
            </p:extLst>
          </p:nvPr>
        </p:nvGraphicFramePr>
        <p:xfrm>
          <a:off x="344687" y="4314825"/>
          <a:ext cx="5754370" cy="992385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1917700">
                  <a:extLst>
                    <a:ext uri="{9D8B030D-6E8A-4147-A177-3AD203B41FA5}">
                      <a16:colId xmlns:a16="http://schemas.microsoft.com/office/drawing/2014/main" val="1797951916"/>
                    </a:ext>
                  </a:extLst>
                </a:gridCol>
                <a:gridCol w="1918335">
                  <a:extLst>
                    <a:ext uri="{9D8B030D-6E8A-4147-A177-3AD203B41FA5}">
                      <a16:colId xmlns:a16="http://schemas.microsoft.com/office/drawing/2014/main" val="4061909585"/>
                    </a:ext>
                  </a:extLst>
                </a:gridCol>
                <a:gridCol w="1918335">
                  <a:extLst>
                    <a:ext uri="{9D8B030D-6E8A-4147-A177-3AD203B41FA5}">
                      <a16:colId xmlns:a16="http://schemas.microsoft.com/office/drawing/2014/main" val="2033707938"/>
                    </a:ext>
                  </a:extLst>
                </a:gridCol>
              </a:tblGrid>
              <a:tr h="330795">
                <a:tc>
                  <a:txBody>
                    <a:bodyPr/>
                    <a:lstStyle/>
                    <a:p>
                      <a:pPr marL="457200">
                        <a:lnSpc>
                          <a:spcPct val="107000"/>
                        </a:lnSpc>
                        <a:buNone/>
                      </a:pPr>
                      <a:r>
                        <a:rPr lang="fr-FR" sz="1800" kern="100" dirty="0">
                          <a:effectLst/>
                        </a:rPr>
                        <a:t>XOR</a:t>
                      </a:r>
                      <a:endParaRPr lang="fr-FR" sz="18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07000"/>
                        </a:lnSpc>
                        <a:buNone/>
                      </a:pPr>
                      <a:r>
                        <a:rPr lang="fr-FR" sz="1800" kern="100">
                          <a:effectLst/>
                        </a:rPr>
                        <a:t>0</a:t>
                      </a:r>
                      <a:endParaRPr lang="fr-FR" sz="1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800" kern="100">
                          <a:effectLst/>
                        </a:rPr>
                        <a:t>1</a:t>
                      </a:r>
                      <a:endParaRPr lang="fr-FR" sz="1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43458252"/>
                  </a:ext>
                </a:extLst>
              </a:tr>
              <a:tr h="330795">
                <a:tc>
                  <a:txBody>
                    <a:bodyPr/>
                    <a:lstStyle/>
                    <a:p>
                      <a:pPr marL="457200">
                        <a:lnSpc>
                          <a:spcPct val="107000"/>
                        </a:lnSpc>
                        <a:buNone/>
                      </a:pPr>
                      <a:r>
                        <a:rPr lang="fr-FR" sz="1800" kern="100">
                          <a:effectLst/>
                        </a:rPr>
                        <a:t>0</a:t>
                      </a:r>
                      <a:endParaRPr lang="fr-FR" sz="1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07000"/>
                        </a:lnSpc>
                        <a:buNone/>
                      </a:pPr>
                      <a:r>
                        <a:rPr lang="fr-FR" sz="1800" kern="100">
                          <a:effectLst/>
                        </a:rPr>
                        <a:t>0</a:t>
                      </a:r>
                      <a:endParaRPr lang="fr-FR" sz="1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800" kern="100">
                          <a:effectLst/>
                        </a:rPr>
                        <a:t>1</a:t>
                      </a:r>
                      <a:endParaRPr lang="fr-FR" sz="1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94815004"/>
                  </a:ext>
                </a:extLst>
              </a:tr>
              <a:tr h="330795">
                <a:tc>
                  <a:txBody>
                    <a:bodyPr/>
                    <a:lstStyle/>
                    <a:p>
                      <a:pPr marL="457200">
                        <a:lnSpc>
                          <a:spcPct val="107000"/>
                        </a:lnSpc>
                        <a:buNone/>
                      </a:pPr>
                      <a:r>
                        <a:rPr lang="fr-FR" sz="1800" kern="100">
                          <a:effectLst/>
                        </a:rPr>
                        <a:t>1</a:t>
                      </a:r>
                      <a:endParaRPr lang="fr-FR" sz="1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07000"/>
                        </a:lnSpc>
                        <a:buNone/>
                      </a:pPr>
                      <a:r>
                        <a:rPr lang="fr-FR" sz="1800" kern="100">
                          <a:effectLst/>
                        </a:rPr>
                        <a:t>1</a:t>
                      </a:r>
                      <a:endParaRPr lang="fr-FR" sz="1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800" kern="100" dirty="0">
                          <a:effectLst/>
                        </a:rPr>
                        <a:t>0</a:t>
                      </a:r>
                      <a:endParaRPr lang="fr-FR" sz="18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39711736"/>
                  </a:ext>
                </a:extLst>
              </a:tr>
            </a:tbl>
          </a:graphicData>
        </a:graphic>
      </p:graphicFrame>
      <p:pic>
        <p:nvPicPr>
          <p:cNvPr id="6" name="Image 5">
            <a:extLst>
              <a:ext uri="{FF2B5EF4-FFF2-40B4-BE49-F238E27FC236}">
                <a16:creationId xmlns:a16="http://schemas.microsoft.com/office/drawing/2014/main" id="{BA006A33-5612-2FB1-B37D-0CE3FEC32E6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20435" y="5305645"/>
            <a:ext cx="1448002" cy="1333686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9D7DAEDA-7417-A3B8-40FC-801970C186E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11289" y="5305645"/>
            <a:ext cx="1448002" cy="1333686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CAFC61BA-3E8F-A5C6-CEC5-7C789DE6FCA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307259" y="5305645"/>
            <a:ext cx="1448002" cy="1333686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94F8E625-B55D-0264-AE21-8BA71E42EF6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988287" y="5305645"/>
            <a:ext cx="1448002" cy="1333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1554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B64B9C-E568-EA64-50EC-36B17AE4E1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oker Table - Images et vidéos libres de droits | Adobe Stock">
            <a:extLst>
              <a:ext uri="{FF2B5EF4-FFF2-40B4-BE49-F238E27FC236}">
                <a16:creationId xmlns:a16="http://schemas.microsoft.com/office/drawing/2014/main" id="{FDA5E06B-15C2-7C47-6707-B6FBEBB175B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99C31FF-87CF-07DD-CF23-90E7F4F955A2}"/>
              </a:ext>
            </a:extLst>
          </p:cNvPr>
          <p:cNvSpPr/>
          <p:nvPr/>
        </p:nvSpPr>
        <p:spPr>
          <a:xfrm>
            <a:off x="7454096" y="570271"/>
            <a:ext cx="4575672" cy="853948"/>
          </a:xfrm>
          <a:prstGeom prst="rect">
            <a:avLst/>
          </a:prstGeom>
          <a:solidFill>
            <a:srgbClr val="E7002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A086C25-FBBC-855F-F581-7D406B0F55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11688" y="319998"/>
            <a:ext cx="5255848" cy="984230"/>
          </a:xfrm>
        </p:spPr>
        <p:txBody>
          <a:bodyPr>
            <a:normAutofit/>
          </a:bodyPr>
          <a:lstStyle/>
          <a:p>
            <a:r>
              <a:rPr lang="fr-FR" sz="4400" dirty="0">
                <a:solidFill>
                  <a:schemeClr val="bg1"/>
                </a:solidFill>
                <a:latin typeface="ROG Fonts" panose="00000500000000000000" pitchFamily="50" charset="0"/>
              </a:rPr>
              <a:t>Etapes</a:t>
            </a:r>
          </a:p>
        </p:txBody>
      </p:sp>
      <p:pic>
        <p:nvPicPr>
          <p:cNvPr id="5" name="Image 4" descr="Une image contenant cercle, rouge, Carmin, Graphique&#10;&#10;Le contenu généré par l’IA peut être incorrect.">
            <a:extLst>
              <a:ext uri="{FF2B5EF4-FFF2-40B4-BE49-F238E27FC236}">
                <a16:creationId xmlns:a16="http://schemas.microsoft.com/office/drawing/2014/main" id="{60D7D396-0503-8EA4-DBB3-5D85AD3B00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0510" y="-370321"/>
            <a:ext cx="3429000" cy="3429000"/>
          </a:xfrm>
          <a:prstGeom prst="rect">
            <a:avLst/>
          </a:prstGeom>
          <a:effectLst>
            <a:outerShdw blurRad="50800" dist="38100" dir="10800000" sx="103000" sy="103000" algn="r" rotWithShape="0">
              <a:prstClr val="black">
                <a:alpha val="40000"/>
              </a:prstClr>
            </a:outerShdw>
          </a:effectLst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A9110DE0-A096-CC01-0D88-D4E174600F81}"/>
              </a:ext>
            </a:extLst>
          </p:cNvPr>
          <p:cNvSpPr/>
          <p:nvPr/>
        </p:nvSpPr>
        <p:spPr>
          <a:xfrm>
            <a:off x="-1" y="1791263"/>
            <a:ext cx="9115093" cy="758898"/>
          </a:xfrm>
          <a:prstGeom prst="rect">
            <a:avLst/>
          </a:prstGeom>
          <a:solidFill>
            <a:srgbClr val="E7002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Rectangle 2">
            <a:extLst>
              <a:ext uri="{FF2B5EF4-FFF2-40B4-BE49-F238E27FC236}">
                <a16:creationId xmlns:a16="http://schemas.microsoft.com/office/drawing/2014/main" id="{3288A03E-3104-2754-E6DE-50147AC299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3424" y="-2768621"/>
            <a:ext cx="8931669" cy="57015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Chargement de l’image de la table (</a:t>
            </a:r>
            <a:r>
              <a:rPr kumimoji="0" lang="fr-FR" altLang="fr-FR" sz="1600" b="1" i="0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cv2.imread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)</a:t>
            </a: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endParaRPr kumimoji="0" lang="fr-FR" altLang="fr-FR" sz="1050" b="0" i="0" u="none" strike="noStrike" cap="none" normalizeH="0" baseline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latin typeface="Amasis MT Pro Black" panose="02040A04050005020304" pitchFamily="18" charset="0"/>
            </a:endParaRP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Seuillage binaire de l’image (</a:t>
            </a:r>
            <a:r>
              <a:rPr kumimoji="0" lang="fr-FR" altLang="fr-FR" sz="1600" b="1" i="0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cv2.threshold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)</a:t>
            </a: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endParaRPr kumimoji="0" lang="fr-FR" altLang="fr-FR" sz="105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masis MT Pro Black" panose="02040A04050005020304" pitchFamily="18" charset="0"/>
            </a:endParaRP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Détection des contours aves </a:t>
            </a:r>
            <a:r>
              <a:rPr kumimoji="0" lang="fr-FR" altLang="fr-FR" sz="1600" b="1" i="0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cv2.findContours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et filtrage avec </a:t>
            </a:r>
            <a:r>
              <a:rPr kumimoji="0" lang="fr-FR" altLang="fr-FR" sz="1600" b="1" i="0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cv2.contourArea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endParaRPr kumimoji="0" lang="fr-FR" altLang="fr-FR" sz="1050" b="0" i="0" u="none" strike="noStrike" cap="none" normalizeH="0" baseline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latin typeface="Amasis MT Pro Black" panose="02040A04050005020304" pitchFamily="18" charset="0"/>
            </a:endParaRP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Pour chaque contour de carte :</a:t>
            </a:r>
            <a:endParaRPr kumimoji="0" lang="fr-FR" altLang="fr-FR" sz="1050" b="0" i="0" u="none" strike="noStrike" cap="none" normalizeH="0" baseline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latin typeface="Amasis MT Pro Black" panose="02040A04050005020304" pitchFamily="18" charset="0"/>
            </a:endParaRPr>
          </a:p>
          <a:p>
            <a:pPr marR="0" lvl="1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fr-FR" altLang="fr-FR" sz="1600" dirty="0">
                <a:solidFill>
                  <a:schemeClr val="bg2">
                    <a:lumMod val="50000"/>
                  </a:schemeClr>
                </a:solidFill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4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.1. Perspective de la carte (</a:t>
            </a:r>
            <a:r>
              <a:rPr kumimoji="0" lang="fr-FR" altLang="fr-FR" sz="1600" b="1" i="0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cv2.warpPerspective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)</a:t>
            </a:r>
            <a:endParaRPr kumimoji="0" lang="fr-FR" altLang="fr-FR" sz="1050" b="0" i="0" u="none" strike="noStrike" cap="none" normalizeH="0" baseline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latin typeface="Amasis MT Pro Black" panose="02040A04050005020304" pitchFamily="18" charset="0"/>
              <a:sym typeface="Wingdings" panose="05000000000000000000" pitchFamily="2" charset="2"/>
            </a:endParaRPr>
          </a:p>
          <a:p>
            <a:pPr marR="0" lvl="1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4.2.ROI sur le coin supérieur gauche</a:t>
            </a:r>
            <a:endParaRPr kumimoji="0" lang="fr-FR" altLang="fr-FR" sz="1050" b="0" i="0" u="none" strike="noStrike" cap="none" normalizeH="0" baseline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latin typeface="Amasis MT Pro Black" panose="02040A04050005020304" pitchFamily="18" charset="0"/>
              <a:sym typeface="Wingdings" panose="05000000000000000000" pitchFamily="2" charset="2"/>
            </a:endParaRPr>
          </a:p>
          <a:p>
            <a:pPr lvl="1"/>
            <a:r>
              <a:rPr lang="fr-FR" altLang="fr-FR" sz="1600" dirty="0">
                <a:solidFill>
                  <a:schemeClr val="bg2">
                    <a:lumMod val="50000"/>
                  </a:schemeClr>
                </a:solidFill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4.3. R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efaire un </a:t>
            </a:r>
            <a:r>
              <a:rPr kumimoji="0" lang="fr-FR" altLang="fr-FR" sz="1600" b="1" i="0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cv2.findContours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sur le ROI + Tri de la liste pour garder que les 2 plus grande aires</a:t>
            </a:r>
            <a:r>
              <a:rPr lang="fr-FR" altLang="fr-FR" sz="1050" dirty="0">
                <a:solidFill>
                  <a:schemeClr val="bg2">
                    <a:lumMod val="50000"/>
                  </a:schemeClr>
                </a:solidFill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fr-FR" altLang="fr-FR" sz="1600" dirty="0">
                <a:solidFill>
                  <a:schemeClr val="bg2">
                    <a:lumMod val="50000"/>
                  </a:schemeClr>
                </a:solidFill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(cv2.contourArea)</a:t>
            </a:r>
            <a:endParaRPr kumimoji="0" lang="fr-FR" altLang="fr-FR" sz="1050" b="0" i="0" u="none" strike="noStrike" cap="none" normalizeH="0" baseline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latin typeface="Amasis MT Pro Black" panose="02040A04050005020304" pitchFamily="18" charset="0"/>
              <a:sym typeface="Wingdings" panose="05000000000000000000" pitchFamily="2" charset="2"/>
            </a:endParaRPr>
          </a:p>
          <a:p>
            <a:pPr marR="0" lvl="1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4.4. Pour chaque image :</a:t>
            </a:r>
            <a:endParaRPr kumimoji="0" lang="fr-FR" altLang="fr-FR" sz="1050" b="0" i="0" u="none" strike="noStrike" cap="none" normalizeH="0" baseline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latin typeface="Amasis MT Pro Black" panose="02040A04050005020304" pitchFamily="18" charset="0"/>
              <a:sym typeface="Wingdings" panose="05000000000000000000" pitchFamily="2" charset="2"/>
            </a:endParaRPr>
          </a:p>
          <a:p>
            <a:pPr marR="0" lvl="2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4.4.1. Chargement des modèles pour la comparaison</a:t>
            </a:r>
            <a:endParaRPr kumimoji="0" lang="fr-FR" altLang="fr-FR" sz="1050" b="0" i="0" u="none" strike="noStrike" cap="none" normalizeH="0" baseline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latin typeface="Amasis MT Pro Black" panose="02040A04050005020304" pitchFamily="18" charset="0"/>
              <a:sym typeface="Wingdings" panose="05000000000000000000" pitchFamily="2" charset="2"/>
            </a:endParaRPr>
          </a:p>
          <a:p>
            <a:pPr lvl="2"/>
            <a:r>
              <a:rPr lang="fr-FR" altLang="fr-FR" sz="1600" dirty="0">
                <a:solidFill>
                  <a:schemeClr val="bg2">
                    <a:lumMod val="50000"/>
                  </a:schemeClr>
                </a:solidFill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4.4.2. R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edimensionne l’image et le modèle</a:t>
            </a:r>
            <a:r>
              <a:rPr lang="fr-FR" altLang="fr-FR" sz="1600" dirty="0">
                <a:solidFill>
                  <a:schemeClr val="bg2">
                    <a:lumMod val="50000"/>
                  </a:schemeClr>
                </a:solidFill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(cv2.resize)</a:t>
            </a:r>
          </a:p>
          <a:p>
            <a:pPr lvl="2"/>
            <a:r>
              <a:rPr lang="fr-FR" altLang="fr-FR" sz="1600" dirty="0">
                <a:solidFill>
                  <a:schemeClr val="bg2">
                    <a:lumMod val="50000"/>
                  </a:schemeClr>
                </a:solidFill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	+</a:t>
            </a:r>
            <a:br>
              <a:rPr lang="fr-FR" altLang="fr-FR" sz="1600" dirty="0">
                <a:solidFill>
                  <a:schemeClr val="bg2">
                    <a:lumMod val="50000"/>
                  </a:schemeClr>
                </a:solidFill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</a:br>
            <a:r>
              <a:rPr lang="fr-FR" altLang="fr-FR" sz="1600" dirty="0">
                <a:solidFill>
                  <a:schemeClr val="bg2">
                    <a:lumMod val="50000"/>
                  </a:schemeClr>
                </a:solidFill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          Seuillage binaire inverse (cv2.threshold)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endParaRPr kumimoji="0" lang="fr-FR" altLang="fr-FR" sz="1050" b="0" i="0" u="none" strike="noStrike" cap="none" normalizeH="0" baseline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latin typeface="Amasis MT Pro Black" panose="02040A04050005020304" pitchFamily="18" charset="0"/>
              <a:sym typeface="Wingdings" panose="05000000000000000000" pitchFamily="2" charset="2"/>
            </a:endParaRPr>
          </a:p>
          <a:p>
            <a:pPr lvl="2"/>
            <a:r>
              <a:rPr lang="fr-FR" altLang="fr-FR" sz="1600" dirty="0">
                <a:solidFill>
                  <a:schemeClr val="bg2">
                    <a:lumMod val="50000"/>
                  </a:schemeClr>
                </a:solidFill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4.4.3. XOR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(</a:t>
            </a:r>
            <a:r>
              <a:rPr kumimoji="0" lang="fr-FR" altLang="fr-FR" sz="1600" b="1" i="0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cv2.bitwise_xor</a:t>
            </a:r>
            <a:r>
              <a:rPr lang="fr-FR" altLang="fr-FR" sz="1600" dirty="0">
                <a:solidFill>
                  <a:schemeClr val="bg2">
                    <a:lumMod val="50000"/>
                  </a:schemeClr>
                </a:solidFill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)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entre l’image et chaque image du modèle.</a:t>
            </a:r>
            <a:endParaRPr kumimoji="0" lang="fr-FR" altLang="fr-FR" sz="1050" b="0" i="0" u="none" strike="noStrike" cap="none" normalizeH="0" baseline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latin typeface="Amasis MT Pro Black" panose="02040A04050005020304" pitchFamily="18" charset="0"/>
              <a:sym typeface="Wingdings" panose="05000000000000000000" pitchFamily="2" charset="2"/>
            </a:endParaRPr>
          </a:p>
          <a:p>
            <a:pPr lvl="2"/>
            <a:r>
              <a:rPr lang="fr-FR" altLang="fr-FR" sz="1600" dirty="0">
                <a:solidFill>
                  <a:schemeClr val="bg2">
                    <a:lumMod val="50000"/>
                  </a:schemeClr>
                </a:solidFill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4.4.4.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Compte le nombre de pixel blanc avec </a:t>
            </a:r>
            <a:r>
              <a:rPr kumimoji="0" lang="fr-FR" altLang="fr-FR" sz="1600" b="1" i="0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cv2.countNonZero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</a:p>
          <a:p>
            <a:pPr lvl="2"/>
            <a:r>
              <a:rPr lang="fr-FR" altLang="fr-FR" sz="1600" dirty="0">
                <a:solidFill>
                  <a:schemeClr val="bg2">
                    <a:lumMod val="50000"/>
                  </a:schemeClr>
                </a:solidFill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4.4.5. O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n garde le nom du modèle qui en a le moins.</a:t>
            </a:r>
          </a:p>
          <a:p>
            <a:pPr lvl="2"/>
            <a:endParaRPr kumimoji="0" lang="fr-FR" altLang="fr-FR" sz="1050" b="0" i="0" u="none" strike="noStrike" cap="none" normalizeH="0" baseline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latin typeface="Amasis MT Pro Black" panose="02040A04050005020304" pitchFamily="18" charset="0"/>
              <a:sym typeface="Wingdings" panose="05000000000000000000" pitchFamily="2" charset="2"/>
            </a:endParaRPr>
          </a:p>
          <a:p>
            <a:pPr marR="0" lvl="1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4.5. Moyenne des positions des pixels de la carte</a:t>
            </a:r>
          </a:p>
          <a:p>
            <a:pPr marL="685800" marR="0" lvl="1" indent="-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endParaRPr kumimoji="0" lang="fr-FR" altLang="fr-FR" sz="105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masis MT Pro Black" panose="02040A04050005020304" pitchFamily="18" charset="0"/>
              <a:sym typeface="Wingdings" panose="05000000000000000000" pitchFamily="2" charset="2"/>
            </a:endParaRP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Comparer toutes les mains du poker</a:t>
            </a: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endParaRPr kumimoji="0" lang="fr-FR" altLang="fr-FR" sz="105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masis MT Pro Black" panose="02040A04050005020304" pitchFamily="18" charset="0"/>
              <a:sym typeface="Wingdings" panose="05000000000000000000" pitchFamily="2" charset="2"/>
            </a:endParaRPr>
          </a:p>
          <a:p>
            <a:pPr marL="228600" lvl="0" indent="-228600">
              <a:buFont typeface="+mj-lt"/>
              <a:buAutoNum type="arabicPeriod"/>
            </a:pP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Dessine </a:t>
            </a:r>
            <a:r>
              <a:rPr lang="fr-FR" altLang="fr-FR" sz="1600" dirty="0">
                <a:solidFill>
                  <a:schemeClr val="bg2">
                    <a:lumMod val="50000"/>
                  </a:schemeClr>
                </a:solidFill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les contours de cartes avec </a:t>
            </a:r>
            <a:r>
              <a:rPr kumimoji="0" lang="fr-FR" altLang="fr-FR" sz="1600" b="1" i="0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cv2.rectangle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+ écrit la main avec </a:t>
            </a:r>
            <a:r>
              <a:rPr kumimoji="0" lang="fr-FR" altLang="fr-FR" sz="1600" b="1" i="0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cv2.putText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B2D9AFF8-5959-EB72-4E6F-C590DB622C2F}"/>
              </a:ext>
            </a:extLst>
          </p:cNvPr>
          <p:cNvSpPr txBox="1"/>
          <p:nvPr/>
        </p:nvSpPr>
        <p:spPr>
          <a:xfrm>
            <a:off x="2613073" y="4001270"/>
            <a:ext cx="7128859" cy="175432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381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        </a:t>
            </a:r>
            <a:r>
              <a:rPr lang="en-US" dirty="0" err="1">
                <a:solidFill>
                  <a:srgbClr val="DF3DC8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card_center</a:t>
            </a:r>
            <a:r>
              <a:rPr lang="en-US" dirty="0">
                <a:solidFill>
                  <a:schemeClr val="bg1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 =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mean</a:t>
            </a:r>
            <a:r>
              <a:rPr lang="en-US" dirty="0">
                <a:solidFill>
                  <a:schemeClr val="bg1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( </a:t>
            </a:r>
            <a:r>
              <a:rPr lang="en-US" dirty="0" err="1">
                <a:solidFill>
                  <a:srgbClr val="DF3DC8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card_pixels</a:t>
            </a:r>
            <a:r>
              <a:rPr lang="en-US" dirty="0">
                <a:solidFill>
                  <a:schemeClr val="bg1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 )</a:t>
            </a:r>
          </a:p>
          <a:p>
            <a:r>
              <a:rPr lang="en-US" dirty="0">
                <a:solidFill>
                  <a:schemeClr val="bg1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       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if</a:t>
            </a:r>
            <a:r>
              <a:rPr lang="en-US" dirty="0">
                <a:solidFill>
                  <a:schemeClr val="bg1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 ( </a:t>
            </a:r>
            <a:r>
              <a:rPr lang="en-US" dirty="0" err="1">
                <a:solidFill>
                  <a:srgbClr val="DF3DC8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card_center</a:t>
            </a:r>
            <a:r>
              <a:rPr lang="en-US" dirty="0">
                <a:solidFill>
                  <a:schemeClr val="bg1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 &lt; </a:t>
            </a:r>
            <a:r>
              <a:rPr lang="en-US" dirty="0" err="1">
                <a:solidFill>
                  <a:srgbClr val="DF3DC8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image_center</a:t>
            </a:r>
            <a:r>
              <a:rPr lang="en-US" dirty="0">
                <a:solidFill>
                  <a:srgbClr val="DF3DC8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dirty="0">
                <a:solidFill>
                  <a:schemeClr val="bg1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/ </a:t>
            </a:r>
            <a:r>
              <a:rPr lang="en-US" dirty="0">
                <a:solidFill>
                  <a:srgbClr val="FFC000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2</a:t>
            </a:r>
            <a:r>
              <a:rPr lang="en-US" dirty="0">
                <a:solidFill>
                  <a:schemeClr val="bg1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 ) :</a:t>
            </a:r>
          </a:p>
          <a:p>
            <a:r>
              <a:rPr lang="en-US" dirty="0">
                <a:solidFill>
                  <a:schemeClr val="bg1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            </a:t>
            </a:r>
            <a:r>
              <a:rPr lang="en-US" dirty="0" err="1">
                <a:solidFill>
                  <a:srgbClr val="DF3DC8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card_table</a:t>
            </a:r>
            <a:r>
              <a:rPr lang="en-US" dirty="0" err="1">
                <a:solidFill>
                  <a:schemeClr val="bg1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add</a:t>
            </a:r>
            <a:r>
              <a:rPr lang="en-US" dirty="0">
                <a:solidFill>
                  <a:schemeClr val="bg1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( </a:t>
            </a:r>
            <a:r>
              <a:rPr lang="en-US" dirty="0">
                <a:solidFill>
                  <a:srgbClr val="DF3DC8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Card</a:t>
            </a:r>
            <a:r>
              <a:rPr lang="en-US" dirty="0">
                <a:solidFill>
                  <a:schemeClr val="bg1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 )</a:t>
            </a:r>
          </a:p>
          <a:p>
            <a:r>
              <a:rPr lang="en-US" dirty="0">
                <a:solidFill>
                  <a:schemeClr val="bg1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       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else</a:t>
            </a:r>
            <a:r>
              <a:rPr lang="en-US" dirty="0">
                <a:solidFill>
                  <a:schemeClr val="bg1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 :</a:t>
            </a:r>
          </a:p>
          <a:p>
            <a:r>
              <a:rPr lang="en-US" dirty="0">
                <a:solidFill>
                  <a:schemeClr val="bg1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            </a:t>
            </a:r>
            <a:r>
              <a:rPr lang="en-US" dirty="0" err="1">
                <a:solidFill>
                  <a:srgbClr val="DF3DC8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card_player</a:t>
            </a:r>
            <a:r>
              <a:rPr lang="en-US" dirty="0" err="1">
                <a:solidFill>
                  <a:schemeClr val="bg1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add</a:t>
            </a:r>
            <a:r>
              <a:rPr lang="en-US" dirty="0">
                <a:solidFill>
                  <a:schemeClr val="bg1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( </a:t>
            </a:r>
            <a:r>
              <a:rPr lang="en-US" dirty="0">
                <a:solidFill>
                  <a:srgbClr val="DF3DC8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Card</a:t>
            </a:r>
            <a:r>
              <a:rPr lang="en-US" dirty="0">
                <a:solidFill>
                  <a:schemeClr val="bg1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 )</a:t>
            </a:r>
          </a:p>
          <a:p>
            <a:endParaRPr lang="fr-FR" dirty="0">
              <a:solidFill>
                <a:schemeClr val="bg1"/>
              </a:solidFill>
              <a:latin typeface="Cascadia Mono" panose="020B0609020000020004" pitchFamily="49" charset="0"/>
              <a:ea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F2D2DD70-89A6-3120-383E-E67F48790F9C}"/>
              </a:ext>
            </a:extLst>
          </p:cNvPr>
          <p:cNvSpPr txBox="1"/>
          <p:nvPr/>
        </p:nvSpPr>
        <p:spPr>
          <a:xfrm>
            <a:off x="2595778" y="3652765"/>
            <a:ext cx="153631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FR" b="1" dirty="0"/>
              <a:t>Pseudo code</a:t>
            </a:r>
          </a:p>
        </p:txBody>
      </p:sp>
    </p:spTree>
    <p:extLst>
      <p:ext uri="{BB962C8B-B14F-4D97-AF65-F5344CB8AC3E}">
        <p14:creationId xmlns:p14="http://schemas.microsoft.com/office/powerpoint/2010/main" val="38641560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A36BCD-BDA6-F673-45ED-A14DF5085E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oker Table - Images et vidéos libres de droits | Adobe Stock">
            <a:extLst>
              <a:ext uri="{FF2B5EF4-FFF2-40B4-BE49-F238E27FC236}">
                <a16:creationId xmlns:a16="http://schemas.microsoft.com/office/drawing/2014/main" id="{69BBB691-97BA-09B0-D1D0-E28C4291C56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C4F9C1D-AA96-8F01-E65C-0E3CD35D4171}"/>
              </a:ext>
            </a:extLst>
          </p:cNvPr>
          <p:cNvSpPr/>
          <p:nvPr/>
        </p:nvSpPr>
        <p:spPr>
          <a:xfrm>
            <a:off x="7454096" y="570271"/>
            <a:ext cx="4575672" cy="853948"/>
          </a:xfrm>
          <a:prstGeom prst="rect">
            <a:avLst/>
          </a:prstGeom>
          <a:solidFill>
            <a:srgbClr val="E7002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F36354A-24B1-C44E-7D90-CBFAAD9825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11688" y="319998"/>
            <a:ext cx="5255848" cy="984230"/>
          </a:xfrm>
        </p:spPr>
        <p:txBody>
          <a:bodyPr>
            <a:normAutofit/>
          </a:bodyPr>
          <a:lstStyle/>
          <a:p>
            <a:r>
              <a:rPr lang="fr-FR" sz="4400" dirty="0">
                <a:solidFill>
                  <a:schemeClr val="bg1"/>
                </a:solidFill>
                <a:latin typeface="ROG Fonts" panose="00000500000000000000" pitchFamily="50" charset="0"/>
              </a:rPr>
              <a:t>Etapes</a:t>
            </a:r>
          </a:p>
        </p:txBody>
      </p:sp>
      <p:pic>
        <p:nvPicPr>
          <p:cNvPr id="5" name="Image 4" descr="Une image contenant cercle, rouge, Carmin, Graphique&#10;&#10;Le contenu généré par l’IA peut être incorrect.">
            <a:extLst>
              <a:ext uri="{FF2B5EF4-FFF2-40B4-BE49-F238E27FC236}">
                <a16:creationId xmlns:a16="http://schemas.microsoft.com/office/drawing/2014/main" id="{82D59F8E-BE2E-AD00-9440-191CD8E19E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0510" y="-370321"/>
            <a:ext cx="3429000" cy="3429000"/>
          </a:xfrm>
          <a:prstGeom prst="rect">
            <a:avLst/>
          </a:prstGeom>
          <a:effectLst>
            <a:outerShdw blurRad="50800" dist="38100" dir="10800000" sx="103000" sy="103000" algn="r" rotWithShape="0">
              <a:prstClr val="black">
                <a:alpha val="40000"/>
              </a:prstClr>
            </a:outerShdw>
          </a:effectLst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47E392CF-D94F-2F84-5C05-6F568BDFA1AF}"/>
              </a:ext>
            </a:extLst>
          </p:cNvPr>
          <p:cNvSpPr/>
          <p:nvPr/>
        </p:nvSpPr>
        <p:spPr>
          <a:xfrm>
            <a:off x="-1" y="1791263"/>
            <a:ext cx="9115093" cy="535377"/>
          </a:xfrm>
          <a:prstGeom prst="rect">
            <a:avLst/>
          </a:prstGeom>
          <a:solidFill>
            <a:srgbClr val="E7002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Rectangle 2">
            <a:extLst>
              <a:ext uri="{FF2B5EF4-FFF2-40B4-BE49-F238E27FC236}">
                <a16:creationId xmlns:a16="http://schemas.microsoft.com/office/drawing/2014/main" id="{C2F93594-92DB-F2F3-92BF-165CB30D95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3424" y="-3510301"/>
            <a:ext cx="8931669" cy="57015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Chargement de l’image de la table (</a:t>
            </a:r>
            <a:r>
              <a:rPr kumimoji="0" lang="fr-FR" altLang="fr-FR" sz="1600" b="1" i="0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cv2.imread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)</a:t>
            </a: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endParaRPr kumimoji="0" lang="fr-FR" altLang="fr-FR" sz="1050" b="0" i="0" u="none" strike="noStrike" cap="none" normalizeH="0" baseline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latin typeface="Amasis MT Pro Black" panose="02040A04050005020304" pitchFamily="18" charset="0"/>
            </a:endParaRP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Seuillage binaire de l’image (</a:t>
            </a:r>
            <a:r>
              <a:rPr kumimoji="0" lang="fr-FR" altLang="fr-FR" sz="1600" b="1" i="0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cv2.threshold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)</a:t>
            </a: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endParaRPr kumimoji="0" lang="fr-FR" altLang="fr-FR" sz="105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masis MT Pro Black" panose="02040A04050005020304" pitchFamily="18" charset="0"/>
            </a:endParaRP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Détection des contours aves </a:t>
            </a:r>
            <a:r>
              <a:rPr kumimoji="0" lang="fr-FR" altLang="fr-FR" sz="1600" b="1" i="0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cv2.findContours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et filtrage avec </a:t>
            </a:r>
            <a:r>
              <a:rPr kumimoji="0" lang="fr-FR" altLang="fr-FR" sz="1600" b="1" i="0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cv2.contourArea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endParaRPr kumimoji="0" lang="fr-FR" altLang="fr-FR" sz="1050" b="0" i="0" u="none" strike="noStrike" cap="none" normalizeH="0" baseline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latin typeface="Amasis MT Pro Black" panose="02040A04050005020304" pitchFamily="18" charset="0"/>
            </a:endParaRP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Pour chaque contour de carte :</a:t>
            </a:r>
            <a:endParaRPr kumimoji="0" lang="fr-FR" altLang="fr-FR" sz="1050" b="0" i="0" u="none" strike="noStrike" cap="none" normalizeH="0" baseline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latin typeface="Amasis MT Pro Black" panose="02040A04050005020304" pitchFamily="18" charset="0"/>
            </a:endParaRPr>
          </a:p>
          <a:p>
            <a:pPr marR="0" lvl="1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fr-FR" altLang="fr-FR" sz="1600" dirty="0">
                <a:solidFill>
                  <a:schemeClr val="bg2">
                    <a:lumMod val="50000"/>
                  </a:schemeClr>
                </a:solidFill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4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.1. Perspective de la carte (</a:t>
            </a:r>
            <a:r>
              <a:rPr kumimoji="0" lang="fr-FR" altLang="fr-FR" sz="1600" b="1" i="0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cv2.warpPerspective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)</a:t>
            </a:r>
            <a:endParaRPr kumimoji="0" lang="fr-FR" altLang="fr-FR" sz="1050" b="0" i="0" u="none" strike="noStrike" cap="none" normalizeH="0" baseline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latin typeface="Amasis MT Pro Black" panose="02040A04050005020304" pitchFamily="18" charset="0"/>
              <a:sym typeface="Wingdings" panose="05000000000000000000" pitchFamily="2" charset="2"/>
            </a:endParaRPr>
          </a:p>
          <a:p>
            <a:pPr marR="0" lvl="1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4.2.ROI sur le coin supérieur gauche</a:t>
            </a:r>
            <a:endParaRPr kumimoji="0" lang="fr-FR" altLang="fr-FR" sz="1050" b="0" i="0" u="none" strike="noStrike" cap="none" normalizeH="0" baseline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latin typeface="Amasis MT Pro Black" panose="02040A04050005020304" pitchFamily="18" charset="0"/>
              <a:sym typeface="Wingdings" panose="05000000000000000000" pitchFamily="2" charset="2"/>
            </a:endParaRPr>
          </a:p>
          <a:p>
            <a:pPr lvl="1"/>
            <a:r>
              <a:rPr lang="fr-FR" altLang="fr-FR" sz="1600" dirty="0">
                <a:solidFill>
                  <a:schemeClr val="bg2">
                    <a:lumMod val="50000"/>
                  </a:schemeClr>
                </a:solidFill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4.3. R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efaire un </a:t>
            </a:r>
            <a:r>
              <a:rPr kumimoji="0" lang="fr-FR" altLang="fr-FR" sz="1600" b="1" i="0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cv2.findContours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sur le ROI + Tri de la liste pour garder que les 2 plus grande aires</a:t>
            </a:r>
            <a:r>
              <a:rPr lang="fr-FR" altLang="fr-FR" sz="1050" dirty="0">
                <a:solidFill>
                  <a:schemeClr val="bg2">
                    <a:lumMod val="50000"/>
                  </a:schemeClr>
                </a:solidFill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fr-FR" altLang="fr-FR" sz="1600" dirty="0">
                <a:solidFill>
                  <a:schemeClr val="bg2">
                    <a:lumMod val="50000"/>
                  </a:schemeClr>
                </a:solidFill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(cv2.contourArea)</a:t>
            </a:r>
            <a:endParaRPr kumimoji="0" lang="fr-FR" altLang="fr-FR" sz="1050" b="0" i="0" u="none" strike="noStrike" cap="none" normalizeH="0" baseline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latin typeface="Amasis MT Pro Black" panose="02040A04050005020304" pitchFamily="18" charset="0"/>
              <a:sym typeface="Wingdings" panose="05000000000000000000" pitchFamily="2" charset="2"/>
            </a:endParaRPr>
          </a:p>
          <a:p>
            <a:pPr marR="0" lvl="1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4.4. Pour chaque image :</a:t>
            </a:r>
            <a:endParaRPr kumimoji="0" lang="fr-FR" altLang="fr-FR" sz="1050" b="0" i="0" u="none" strike="noStrike" cap="none" normalizeH="0" baseline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latin typeface="Amasis MT Pro Black" panose="02040A04050005020304" pitchFamily="18" charset="0"/>
              <a:sym typeface="Wingdings" panose="05000000000000000000" pitchFamily="2" charset="2"/>
            </a:endParaRPr>
          </a:p>
          <a:p>
            <a:pPr marR="0" lvl="2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4.4.1. Chargement des modèles pour la comparaison</a:t>
            </a:r>
            <a:endParaRPr kumimoji="0" lang="fr-FR" altLang="fr-FR" sz="1050" b="0" i="0" u="none" strike="noStrike" cap="none" normalizeH="0" baseline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latin typeface="Amasis MT Pro Black" panose="02040A04050005020304" pitchFamily="18" charset="0"/>
              <a:sym typeface="Wingdings" panose="05000000000000000000" pitchFamily="2" charset="2"/>
            </a:endParaRPr>
          </a:p>
          <a:p>
            <a:pPr lvl="2"/>
            <a:r>
              <a:rPr lang="fr-FR" altLang="fr-FR" sz="1600" dirty="0">
                <a:solidFill>
                  <a:schemeClr val="bg2">
                    <a:lumMod val="50000"/>
                  </a:schemeClr>
                </a:solidFill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4.4.2. R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edimensionne l’image et le modèle</a:t>
            </a:r>
            <a:r>
              <a:rPr lang="fr-FR" altLang="fr-FR" sz="1600" dirty="0">
                <a:solidFill>
                  <a:schemeClr val="bg2">
                    <a:lumMod val="50000"/>
                  </a:schemeClr>
                </a:solidFill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(cv2.resize)</a:t>
            </a:r>
          </a:p>
          <a:p>
            <a:pPr lvl="2"/>
            <a:r>
              <a:rPr lang="fr-FR" altLang="fr-FR" sz="1600" dirty="0">
                <a:solidFill>
                  <a:schemeClr val="bg2">
                    <a:lumMod val="50000"/>
                  </a:schemeClr>
                </a:solidFill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	+</a:t>
            </a:r>
            <a:br>
              <a:rPr lang="fr-FR" altLang="fr-FR" sz="1600" dirty="0">
                <a:solidFill>
                  <a:schemeClr val="bg2">
                    <a:lumMod val="50000"/>
                  </a:schemeClr>
                </a:solidFill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</a:br>
            <a:r>
              <a:rPr lang="fr-FR" altLang="fr-FR" sz="1600" dirty="0">
                <a:solidFill>
                  <a:schemeClr val="bg2">
                    <a:lumMod val="50000"/>
                  </a:schemeClr>
                </a:solidFill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          Seuillage binaire inverse (cv2.threshold)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endParaRPr kumimoji="0" lang="fr-FR" altLang="fr-FR" sz="1050" b="0" i="0" u="none" strike="noStrike" cap="none" normalizeH="0" baseline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latin typeface="Amasis MT Pro Black" panose="02040A04050005020304" pitchFamily="18" charset="0"/>
              <a:sym typeface="Wingdings" panose="05000000000000000000" pitchFamily="2" charset="2"/>
            </a:endParaRPr>
          </a:p>
          <a:p>
            <a:pPr lvl="2"/>
            <a:r>
              <a:rPr lang="fr-FR" altLang="fr-FR" sz="1600" dirty="0">
                <a:solidFill>
                  <a:schemeClr val="bg2">
                    <a:lumMod val="50000"/>
                  </a:schemeClr>
                </a:solidFill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4.4.3. XOR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(</a:t>
            </a:r>
            <a:r>
              <a:rPr kumimoji="0" lang="fr-FR" altLang="fr-FR" sz="1600" b="1" i="0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cv2.bitwise_xor</a:t>
            </a:r>
            <a:r>
              <a:rPr lang="fr-FR" altLang="fr-FR" sz="1600" dirty="0">
                <a:solidFill>
                  <a:schemeClr val="bg2">
                    <a:lumMod val="50000"/>
                  </a:schemeClr>
                </a:solidFill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)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entre l’image et chaque image du modèle.</a:t>
            </a:r>
            <a:endParaRPr kumimoji="0" lang="fr-FR" altLang="fr-FR" sz="1050" b="0" i="0" u="none" strike="noStrike" cap="none" normalizeH="0" baseline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latin typeface="Amasis MT Pro Black" panose="02040A04050005020304" pitchFamily="18" charset="0"/>
              <a:sym typeface="Wingdings" panose="05000000000000000000" pitchFamily="2" charset="2"/>
            </a:endParaRPr>
          </a:p>
          <a:p>
            <a:pPr lvl="2"/>
            <a:r>
              <a:rPr lang="fr-FR" altLang="fr-FR" sz="1600" dirty="0">
                <a:solidFill>
                  <a:schemeClr val="bg2">
                    <a:lumMod val="50000"/>
                  </a:schemeClr>
                </a:solidFill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4.4.4.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Compte le nombre de pixel blanc avec </a:t>
            </a:r>
            <a:r>
              <a:rPr kumimoji="0" lang="fr-FR" altLang="fr-FR" sz="1600" b="1" i="0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cv2.countNonZero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</a:p>
          <a:p>
            <a:pPr lvl="2"/>
            <a:r>
              <a:rPr lang="fr-FR" altLang="fr-FR" sz="1600" dirty="0">
                <a:solidFill>
                  <a:schemeClr val="bg2">
                    <a:lumMod val="50000"/>
                  </a:schemeClr>
                </a:solidFill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4.4.5. O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n garde le nom du modèle qui en a le moins.</a:t>
            </a:r>
          </a:p>
          <a:p>
            <a:pPr lvl="2"/>
            <a:endParaRPr kumimoji="0" lang="fr-FR" altLang="fr-FR" sz="1050" b="0" i="0" u="none" strike="noStrike" cap="none" normalizeH="0" baseline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latin typeface="Amasis MT Pro Black" panose="02040A04050005020304" pitchFamily="18" charset="0"/>
              <a:sym typeface="Wingdings" panose="05000000000000000000" pitchFamily="2" charset="2"/>
            </a:endParaRPr>
          </a:p>
          <a:p>
            <a:pPr marR="0" lvl="1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4.5. Moyenne des positions des pixels de la carte</a:t>
            </a:r>
          </a:p>
          <a:p>
            <a:pPr marL="685800" marR="0" lvl="1" indent="-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endParaRPr kumimoji="0" lang="fr-FR" altLang="fr-FR" sz="1050" b="0" i="0" u="none" strike="noStrike" cap="none" normalizeH="0" baseline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latin typeface="Amasis MT Pro Black" panose="02040A04050005020304" pitchFamily="18" charset="0"/>
              <a:sym typeface="Wingdings" panose="05000000000000000000" pitchFamily="2" charset="2"/>
            </a:endParaRP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Comparer toutes les mains du poker</a:t>
            </a: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endParaRPr kumimoji="0" lang="fr-FR" altLang="fr-FR" sz="105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masis MT Pro Black" panose="02040A04050005020304" pitchFamily="18" charset="0"/>
              <a:sym typeface="Wingdings" panose="05000000000000000000" pitchFamily="2" charset="2"/>
            </a:endParaRPr>
          </a:p>
          <a:p>
            <a:pPr marL="228600" lvl="0" indent="-228600">
              <a:buFont typeface="+mj-lt"/>
              <a:buAutoNum type="arabicPeriod"/>
            </a:pP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Dessine </a:t>
            </a:r>
            <a:r>
              <a:rPr lang="fr-FR" altLang="fr-FR" sz="1600" dirty="0">
                <a:solidFill>
                  <a:schemeClr val="bg1"/>
                </a:solidFill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les contours de cartes avec </a:t>
            </a:r>
            <a:r>
              <a:rPr kumimoji="0" lang="fr-FR" altLang="fr-FR" sz="1600" b="1" i="0" u="none" strike="noStrike" cap="none" normalizeH="0" baseline="0" dirty="0">
                <a:ln>
                  <a:noFill/>
                </a:ln>
                <a:solidFill>
                  <a:schemeClr val="accent3">
                    <a:lumMod val="60000"/>
                    <a:lumOff val="40000"/>
                  </a:schemeClr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cv2.rectangle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+ écrit la main avec </a:t>
            </a:r>
            <a:r>
              <a:rPr kumimoji="0" lang="fr-FR" altLang="fr-FR" sz="1600" b="1" i="0" u="none" strike="noStrike" cap="none" normalizeH="0" baseline="0" dirty="0">
                <a:ln>
                  <a:noFill/>
                </a:ln>
                <a:solidFill>
                  <a:schemeClr val="accent3">
                    <a:lumMod val="60000"/>
                    <a:lumOff val="40000"/>
                  </a:schemeClr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cv2.putText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1084A679-124E-ACFA-8743-24F7D4E95C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3196" y="2606839"/>
            <a:ext cx="4864876" cy="3835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7108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99D6AF-2AA8-3E34-8FFD-FB9F1CC8F6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oker Table - Images et vidéos libres de droits | Adobe Stock">
            <a:extLst>
              <a:ext uri="{FF2B5EF4-FFF2-40B4-BE49-F238E27FC236}">
                <a16:creationId xmlns:a16="http://schemas.microsoft.com/office/drawing/2014/main" id="{201F93E6-FDC5-B6F4-06A2-C04D867E563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6F81A13-C2D3-78D4-29B2-33E0394D3520}"/>
              </a:ext>
            </a:extLst>
          </p:cNvPr>
          <p:cNvSpPr/>
          <p:nvPr/>
        </p:nvSpPr>
        <p:spPr>
          <a:xfrm>
            <a:off x="810228" y="570271"/>
            <a:ext cx="11219540" cy="853948"/>
          </a:xfrm>
          <a:prstGeom prst="rect">
            <a:avLst/>
          </a:prstGeom>
          <a:solidFill>
            <a:srgbClr val="E7002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4C0D4A4-4090-9A93-A391-6837BD77A0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19998"/>
            <a:ext cx="11867536" cy="984230"/>
          </a:xfrm>
        </p:spPr>
        <p:txBody>
          <a:bodyPr>
            <a:normAutofit/>
          </a:bodyPr>
          <a:lstStyle/>
          <a:p>
            <a:r>
              <a:rPr lang="fr-FR" sz="3600" dirty="0" err="1">
                <a:solidFill>
                  <a:schemeClr val="bg1"/>
                </a:solidFill>
                <a:latin typeface="ROG Fonts" panose="00000500000000000000" pitchFamily="50" charset="0"/>
              </a:rPr>
              <a:t>Problematiques</a:t>
            </a:r>
            <a:r>
              <a:rPr lang="fr-FR" sz="3600" dirty="0">
                <a:solidFill>
                  <a:schemeClr val="bg1"/>
                </a:solidFill>
                <a:latin typeface="ROG Fonts" panose="00000500000000000000" pitchFamily="50" charset="0"/>
              </a:rPr>
              <a:t> </a:t>
            </a:r>
            <a:r>
              <a:rPr lang="fr-FR" sz="3600" dirty="0" err="1">
                <a:solidFill>
                  <a:schemeClr val="bg1"/>
                </a:solidFill>
                <a:latin typeface="ROG Fonts" panose="00000500000000000000" pitchFamily="50" charset="0"/>
              </a:rPr>
              <a:t>rencontrees</a:t>
            </a:r>
            <a:endParaRPr lang="fr-FR" sz="3600" dirty="0">
              <a:solidFill>
                <a:schemeClr val="bg1"/>
              </a:solidFill>
              <a:latin typeface="ROG Fonts" panose="00000500000000000000" pitchFamily="50" charset="0"/>
            </a:endParaRPr>
          </a:p>
        </p:txBody>
      </p:sp>
      <p:pic>
        <p:nvPicPr>
          <p:cNvPr id="5" name="Image 4" descr="Une image contenant cercle, rouge, Carmin, Graphique&#10;&#10;Le contenu généré par l’IA peut être incorrect.">
            <a:extLst>
              <a:ext uri="{FF2B5EF4-FFF2-40B4-BE49-F238E27FC236}">
                <a16:creationId xmlns:a16="http://schemas.microsoft.com/office/drawing/2014/main" id="{F8ED5110-C056-F1F7-5EE9-85461DC382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0510" y="-370321"/>
            <a:ext cx="3429000" cy="3429000"/>
          </a:xfrm>
          <a:prstGeom prst="rect">
            <a:avLst/>
          </a:prstGeom>
          <a:effectLst>
            <a:outerShdw blurRad="50800" dist="38100" dir="10800000" sx="103000" sy="103000" algn="r" rotWithShape="0">
              <a:prstClr val="black">
                <a:alpha val="40000"/>
              </a:prstClr>
            </a:outerShdw>
          </a:effectLst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6D29F289-2068-650F-E499-DBAB1105CA3C}"/>
              </a:ext>
            </a:extLst>
          </p:cNvPr>
          <p:cNvSpPr txBox="1"/>
          <p:nvPr/>
        </p:nvSpPr>
        <p:spPr>
          <a:xfrm>
            <a:off x="356770" y="2827261"/>
            <a:ext cx="28077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bg1"/>
                </a:solidFill>
                <a:latin typeface="Amasis MT Pro Black" panose="02040A04050005020304" pitchFamily="18" charset="0"/>
              </a:rPr>
              <a:t>cv2.matchTemplate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A4532FFC-4B24-5772-EF2B-BAB99990448B}"/>
              </a:ext>
            </a:extLst>
          </p:cNvPr>
          <p:cNvSpPr txBox="1"/>
          <p:nvPr/>
        </p:nvSpPr>
        <p:spPr>
          <a:xfrm>
            <a:off x="3383281" y="2799979"/>
            <a:ext cx="26632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bg1"/>
                </a:solidFill>
                <a:latin typeface="Amasis MT Pro Black" panose="02040A04050005020304" pitchFamily="18" charset="0"/>
              </a:rPr>
              <a:t>Compare la carte</a:t>
            </a:r>
          </a:p>
        </p:txBody>
      </p:sp>
      <p:pic>
        <p:nvPicPr>
          <p:cNvPr id="18" name="Image 17" descr="Une image contenant symbole, Graphique, art, écusson&#10;&#10;Le contenu généré par l’IA peut être incorrect.">
            <a:extLst>
              <a:ext uri="{FF2B5EF4-FFF2-40B4-BE49-F238E27FC236}">
                <a16:creationId xmlns:a16="http://schemas.microsoft.com/office/drawing/2014/main" id="{9C783976-1E7D-1FB9-C78D-D1EBEA64FC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75576">
            <a:off x="582581" y="3874850"/>
            <a:ext cx="1088249" cy="1491080"/>
          </a:xfrm>
          <a:prstGeom prst="rect">
            <a:avLst/>
          </a:prstGeom>
          <a:effectLst>
            <a:outerShdw blurRad="50800" dist="38100" dir="13500000" sx="102000" sy="102000" algn="br" rotWithShape="0">
              <a:prstClr val="black">
                <a:alpha val="40000"/>
              </a:prstClr>
            </a:outerShdw>
          </a:effectLst>
        </p:spPr>
      </p:pic>
      <p:pic>
        <p:nvPicPr>
          <p:cNvPr id="20" name="Image 19" descr="Une image contenant Carmin, cœur, Saint-Valentin, rouge&#10;&#10;Le contenu généré par l’IA peut être incorrect.">
            <a:extLst>
              <a:ext uri="{FF2B5EF4-FFF2-40B4-BE49-F238E27FC236}">
                <a16:creationId xmlns:a16="http://schemas.microsoft.com/office/drawing/2014/main" id="{3E94CD00-8E84-805B-BFA0-74D5B46EF2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524">
            <a:off x="940465" y="3814815"/>
            <a:ext cx="1160396" cy="1533165"/>
          </a:xfrm>
          <a:prstGeom prst="rect">
            <a:avLst/>
          </a:prstGeom>
          <a:effectLst>
            <a:outerShdw blurRad="50800" dist="38100" dir="13500000" sx="102000" sy="102000" algn="br" rotWithShape="0">
              <a:prstClr val="black">
                <a:alpha val="40000"/>
              </a:prstClr>
            </a:outerShdw>
          </a:effectLst>
        </p:spPr>
      </p:pic>
      <p:pic>
        <p:nvPicPr>
          <p:cNvPr id="22" name="Image 21" descr="Une image contenant noir et blanc, motif&#10;&#10;Le contenu généré par l’IA peut être incorrect.">
            <a:extLst>
              <a:ext uri="{FF2B5EF4-FFF2-40B4-BE49-F238E27FC236}">
                <a16:creationId xmlns:a16="http://schemas.microsoft.com/office/drawing/2014/main" id="{D5AEA6FA-6E73-19A7-12D0-CAAC53D7CA6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65537">
            <a:off x="1474024" y="3994030"/>
            <a:ext cx="1130334" cy="1551203"/>
          </a:xfrm>
          <a:prstGeom prst="rect">
            <a:avLst/>
          </a:prstGeom>
          <a:effectLst>
            <a:outerShdw blurRad="50800" dist="38100" dir="13500000" sx="102000" sy="102000" algn="br" rotWithShape="0">
              <a:prstClr val="black">
                <a:alpha val="40000"/>
              </a:prstClr>
            </a:outerShdw>
          </a:effectLst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01D45939-2454-5C35-59AD-28472465727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105766">
            <a:off x="6744515" y="4091785"/>
            <a:ext cx="599613" cy="1274180"/>
          </a:xfrm>
          <a:prstGeom prst="rect">
            <a:avLst/>
          </a:prstGeom>
          <a:effectLst>
            <a:outerShdw blurRad="50800" dist="38100" dir="10800000" sx="103000" sy="103000" algn="r" rotWithShape="0">
              <a:prstClr val="black">
                <a:alpha val="40000"/>
              </a:prstClr>
            </a:outerShdw>
          </a:effectLst>
        </p:spPr>
      </p:pic>
      <p:pic>
        <p:nvPicPr>
          <p:cNvPr id="26" name="Image 25">
            <a:extLst>
              <a:ext uri="{FF2B5EF4-FFF2-40B4-BE49-F238E27FC236}">
                <a16:creationId xmlns:a16="http://schemas.microsoft.com/office/drawing/2014/main" id="{7AE8FD62-7276-B552-9128-E04C71EDE7F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60560">
            <a:off x="7162758" y="3870301"/>
            <a:ext cx="629595" cy="1394101"/>
          </a:xfrm>
          <a:prstGeom prst="rect">
            <a:avLst/>
          </a:prstGeom>
          <a:effectLst>
            <a:outerShdw blurRad="50800" dist="38100" dir="10800000" sx="103000" sy="103000" algn="r" rotWithShape="0">
              <a:prstClr val="black">
                <a:alpha val="40000"/>
              </a:prstClr>
            </a:outerShdw>
          </a:effectLst>
        </p:spPr>
      </p:pic>
      <p:pic>
        <p:nvPicPr>
          <p:cNvPr id="28" name="Image 27">
            <a:extLst>
              <a:ext uri="{FF2B5EF4-FFF2-40B4-BE49-F238E27FC236}">
                <a16:creationId xmlns:a16="http://schemas.microsoft.com/office/drawing/2014/main" id="{24339224-CA02-63F2-B502-A660F09A9B9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01208">
            <a:off x="7636233" y="4128868"/>
            <a:ext cx="599613" cy="1319150"/>
          </a:xfrm>
          <a:prstGeom prst="rect">
            <a:avLst/>
          </a:prstGeom>
          <a:effectLst>
            <a:outerShdw blurRad="50800" dist="38100" dir="10800000" sx="103000" sy="103000" algn="r" rotWithShape="0">
              <a:prstClr val="black">
                <a:alpha val="40000"/>
              </a:prstClr>
            </a:outerShdw>
          </a:effectLst>
        </p:spPr>
      </p:pic>
      <p:pic>
        <p:nvPicPr>
          <p:cNvPr id="29" name="Image 28" descr="Une image contenant symbole, Graphique, art, écusson&#10;&#10;Le contenu généré par l’IA peut être incorrect.">
            <a:extLst>
              <a:ext uri="{FF2B5EF4-FFF2-40B4-BE49-F238E27FC236}">
                <a16:creationId xmlns:a16="http://schemas.microsoft.com/office/drawing/2014/main" id="{D44C0A86-BD4E-32F0-3FD5-B84E8CD3AC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75576">
            <a:off x="3717536" y="3925470"/>
            <a:ext cx="1011898" cy="1386468"/>
          </a:xfrm>
          <a:prstGeom prst="rect">
            <a:avLst/>
          </a:prstGeom>
          <a:effectLst>
            <a:outerShdw blurRad="50800" dist="38100" dir="13500000" sx="102000" sy="102000" algn="br" rotWithShape="0">
              <a:prstClr val="black">
                <a:alpha val="40000"/>
              </a:prstClr>
            </a:outerShdw>
          </a:effectLst>
        </p:spPr>
      </p:pic>
      <p:pic>
        <p:nvPicPr>
          <p:cNvPr id="30" name="Image 29" descr="Une image contenant Carmin, cœur, Saint-Valentin, rouge&#10;&#10;Le contenu généré par l’IA peut être incorrect.">
            <a:extLst>
              <a:ext uri="{FF2B5EF4-FFF2-40B4-BE49-F238E27FC236}">
                <a16:creationId xmlns:a16="http://schemas.microsoft.com/office/drawing/2014/main" id="{C4F7D6B7-0D68-4F1E-6CE8-9CE83896F1B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524">
            <a:off x="4046574" y="3905903"/>
            <a:ext cx="1078984" cy="1425601"/>
          </a:xfrm>
          <a:prstGeom prst="rect">
            <a:avLst/>
          </a:prstGeom>
          <a:effectLst>
            <a:outerShdw blurRad="50800" dist="38100" dir="13500000" sx="102000" sy="102000" algn="br" rotWithShape="0">
              <a:prstClr val="black">
                <a:alpha val="40000"/>
              </a:prstClr>
            </a:outerShdw>
          </a:effectLst>
        </p:spPr>
      </p:pic>
      <p:pic>
        <p:nvPicPr>
          <p:cNvPr id="31" name="Image 30" descr="Une image contenant noir et blanc, motif&#10;&#10;Le contenu généré par l’IA peut être incorrect.">
            <a:extLst>
              <a:ext uri="{FF2B5EF4-FFF2-40B4-BE49-F238E27FC236}">
                <a16:creationId xmlns:a16="http://schemas.microsoft.com/office/drawing/2014/main" id="{5546CA8D-09F5-2547-F764-1241794957B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65537">
            <a:off x="4573637" y="4024154"/>
            <a:ext cx="1051031" cy="1442373"/>
          </a:xfrm>
          <a:prstGeom prst="rect">
            <a:avLst/>
          </a:prstGeom>
          <a:effectLst>
            <a:outerShdw blurRad="50800" dist="38100" dir="13500000" sx="102000" sy="102000" algn="br" rotWithShape="0">
              <a:prstClr val="black">
                <a:alpha val="40000"/>
              </a:prstClr>
            </a:outerShdw>
          </a:effectLst>
        </p:spPr>
      </p:pic>
      <p:sp>
        <p:nvSpPr>
          <p:cNvPr id="32" name="ZoneTexte 31">
            <a:extLst>
              <a:ext uri="{FF2B5EF4-FFF2-40B4-BE49-F238E27FC236}">
                <a16:creationId xmlns:a16="http://schemas.microsoft.com/office/drawing/2014/main" id="{3226D517-56F3-2769-C781-38FD8EE75198}"/>
              </a:ext>
            </a:extLst>
          </p:cNvPr>
          <p:cNvSpPr txBox="1"/>
          <p:nvPr/>
        </p:nvSpPr>
        <p:spPr>
          <a:xfrm>
            <a:off x="6289991" y="2799979"/>
            <a:ext cx="26632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bg1"/>
                </a:solidFill>
                <a:latin typeface="Amasis MT Pro Black" panose="02040A04050005020304" pitchFamily="18" charset="0"/>
              </a:rPr>
              <a:t>Compare le ROI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22CE6DE9-BB2D-556C-B627-9A3B06C3489D}"/>
              </a:ext>
            </a:extLst>
          </p:cNvPr>
          <p:cNvSpPr txBox="1"/>
          <p:nvPr/>
        </p:nvSpPr>
        <p:spPr>
          <a:xfrm>
            <a:off x="8953223" y="2733073"/>
            <a:ext cx="39113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bg1"/>
                </a:solidFill>
                <a:latin typeface="Amasis MT Pro Black" panose="02040A04050005020304" pitchFamily="18" charset="0"/>
              </a:rPr>
              <a:t>Compte les contours</a:t>
            </a:r>
          </a:p>
        </p:txBody>
      </p:sp>
      <p:pic>
        <p:nvPicPr>
          <p:cNvPr id="34" name="Image 33" descr="Une image contenant Carmin, cœur, Saint-Valentin, rouge&#10;&#10;Le contenu généré par l’IA peut être incorrect.">
            <a:extLst>
              <a:ext uri="{FF2B5EF4-FFF2-40B4-BE49-F238E27FC236}">
                <a16:creationId xmlns:a16="http://schemas.microsoft.com/office/drawing/2014/main" id="{505A80D3-9630-4666-E48E-5AB6A2C2F1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2283" y="3800768"/>
            <a:ext cx="1160396" cy="1533165"/>
          </a:xfrm>
          <a:prstGeom prst="rect">
            <a:avLst/>
          </a:prstGeom>
          <a:effectLst>
            <a:outerShdw blurRad="50800" dist="38100" dir="13500000" sx="102000" sy="102000" algn="br" rotWithShape="0">
              <a:prstClr val="black">
                <a:alpha val="40000"/>
              </a:prstClr>
            </a:outerShdw>
          </a:effectLst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37EB5514-3B45-4E80-8AC6-51ABCA6B9679}"/>
              </a:ext>
            </a:extLst>
          </p:cNvPr>
          <p:cNvSpPr/>
          <p:nvPr/>
        </p:nvSpPr>
        <p:spPr>
          <a:xfrm>
            <a:off x="9700260" y="3898230"/>
            <a:ext cx="711199" cy="1342642"/>
          </a:xfrm>
          <a:prstGeom prst="rect">
            <a:avLst/>
          </a:prstGeom>
          <a:noFill/>
          <a:ln w="5715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6" name="Image 35" descr="Une image contenant symbole, Graphique, art, écusson&#10;&#10;Le contenu généré par l’IA peut être incorrect.">
            <a:extLst>
              <a:ext uri="{FF2B5EF4-FFF2-40B4-BE49-F238E27FC236}">
                <a16:creationId xmlns:a16="http://schemas.microsoft.com/office/drawing/2014/main" id="{70F39E54-0C11-CFF9-5E13-79F7BF3F98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1961" y="3835857"/>
            <a:ext cx="1088249" cy="1491080"/>
          </a:xfrm>
          <a:prstGeom prst="rect">
            <a:avLst/>
          </a:prstGeom>
          <a:effectLst>
            <a:outerShdw blurRad="50800" dist="38100" dir="13500000" sx="102000" sy="102000" algn="br" rotWithShape="0">
              <a:prstClr val="black">
                <a:alpha val="40000"/>
              </a:prstClr>
            </a:outerShdw>
          </a:effectLst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76497575-2290-7844-02F3-C9B1B9868EF9}"/>
              </a:ext>
            </a:extLst>
          </p:cNvPr>
          <p:cNvSpPr/>
          <p:nvPr/>
        </p:nvSpPr>
        <p:spPr>
          <a:xfrm>
            <a:off x="11000740" y="3952418"/>
            <a:ext cx="751840" cy="1211402"/>
          </a:xfrm>
          <a:prstGeom prst="rect">
            <a:avLst/>
          </a:prstGeom>
          <a:noFill/>
          <a:ln w="5715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2B8291E-A541-112A-5253-39BCAE0B75DE}"/>
              </a:ext>
            </a:extLst>
          </p:cNvPr>
          <p:cNvSpPr/>
          <p:nvPr/>
        </p:nvSpPr>
        <p:spPr>
          <a:xfrm>
            <a:off x="9677400" y="5249146"/>
            <a:ext cx="375081" cy="34330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571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2757873-3D91-85B5-175C-E6F78EAFDB90}"/>
              </a:ext>
            </a:extLst>
          </p:cNvPr>
          <p:cNvSpPr/>
          <p:nvPr/>
        </p:nvSpPr>
        <p:spPr>
          <a:xfrm>
            <a:off x="11001579" y="5175198"/>
            <a:ext cx="375081" cy="34330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571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4526983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559BB5-3316-5470-470A-D46E560C71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oker Table - Images et vidéos libres de droits | Adobe Stock">
            <a:extLst>
              <a:ext uri="{FF2B5EF4-FFF2-40B4-BE49-F238E27FC236}">
                <a16:creationId xmlns:a16="http://schemas.microsoft.com/office/drawing/2014/main" id="{8D858F9B-41CF-C916-86B1-234FF4E6EEF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CF02696-EFBC-2E72-CE3F-4F18F53543DA}"/>
              </a:ext>
            </a:extLst>
          </p:cNvPr>
          <p:cNvSpPr/>
          <p:nvPr/>
        </p:nvSpPr>
        <p:spPr>
          <a:xfrm>
            <a:off x="810228" y="570271"/>
            <a:ext cx="11219540" cy="853948"/>
          </a:xfrm>
          <a:prstGeom prst="rect">
            <a:avLst/>
          </a:prstGeom>
          <a:solidFill>
            <a:srgbClr val="E7002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FDF75C7-2BEE-6E80-09BB-C4007C7AFC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19998"/>
            <a:ext cx="11867536" cy="984230"/>
          </a:xfrm>
        </p:spPr>
        <p:txBody>
          <a:bodyPr>
            <a:normAutofit/>
          </a:bodyPr>
          <a:lstStyle/>
          <a:p>
            <a:r>
              <a:rPr lang="fr-FR" sz="3600" dirty="0" err="1">
                <a:solidFill>
                  <a:schemeClr val="bg1"/>
                </a:solidFill>
                <a:latin typeface="ROG Fonts" panose="00000500000000000000" pitchFamily="50" charset="0"/>
              </a:rPr>
              <a:t>Problematiques</a:t>
            </a:r>
            <a:r>
              <a:rPr lang="fr-FR" sz="3600" dirty="0">
                <a:solidFill>
                  <a:schemeClr val="bg1"/>
                </a:solidFill>
                <a:latin typeface="ROG Fonts" panose="00000500000000000000" pitchFamily="50" charset="0"/>
              </a:rPr>
              <a:t> </a:t>
            </a:r>
            <a:r>
              <a:rPr lang="fr-FR" sz="3600" dirty="0" err="1">
                <a:solidFill>
                  <a:schemeClr val="bg1"/>
                </a:solidFill>
                <a:latin typeface="ROG Fonts" panose="00000500000000000000" pitchFamily="50" charset="0"/>
              </a:rPr>
              <a:t>rencontrees</a:t>
            </a:r>
            <a:endParaRPr lang="fr-FR" sz="3600" dirty="0">
              <a:solidFill>
                <a:schemeClr val="bg1"/>
              </a:solidFill>
              <a:latin typeface="ROG Fonts" panose="00000500000000000000" pitchFamily="50" charset="0"/>
            </a:endParaRPr>
          </a:p>
        </p:txBody>
      </p:sp>
      <p:pic>
        <p:nvPicPr>
          <p:cNvPr id="5" name="Image 4" descr="Une image contenant cercle, rouge, Carmin, Graphique&#10;&#10;Le contenu généré par l’IA peut être incorrect.">
            <a:extLst>
              <a:ext uri="{FF2B5EF4-FFF2-40B4-BE49-F238E27FC236}">
                <a16:creationId xmlns:a16="http://schemas.microsoft.com/office/drawing/2014/main" id="{3DF3D6AD-3AFD-2D57-2BDD-ED1DE35346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0510" y="-370321"/>
            <a:ext cx="3429000" cy="3429000"/>
          </a:xfrm>
          <a:prstGeom prst="rect">
            <a:avLst/>
          </a:prstGeom>
          <a:effectLst>
            <a:outerShdw blurRad="50800" dist="38100" dir="10800000" sx="103000" sy="103000" algn="r" rotWithShape="0">
              <a:prstClr val="black">
                <a:alpha val="40000"/>
              </a:prstClr>
            </a:outerShdw>
          </a:effectLst>
        </p:spPr>
      </p:pic>
      <p:sp>
        <p:nvSpPr>
          <p:cNvPr id="32" name="ZoneTexte 31">
            <a:extLst>
              <a:ext uri="{FF2B5EF4-FFF2-40B4-BE49-F238E27FC236}">
                <a16:creationId xmlns:a16="http://schemas.microsoft.com/office/drawing/2014/main" id="{C2B67A58-E4F5-20BA-6D67-DCA48D46E644}"/>
              </a:ext>
            </a:extLst>
          </p:cNvPr>
          <p:cNvSpPr txBox="1"/>
          <p:nvPr/>
        </p:nvSpPr>
        <p:spPr>
          <a:xfrm>
            <a:off x="3191043" y="2203095"/>
            <a:ext cx="54854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bg1"/>
                </a:solidFill>
                <a:highlight>
                  <a:srgbClr val="000000"/>
                </a:highlight>
                <a:latin typeface="Amasis MT Pro Black" panose="02040A04050005020304" pitchFamily="18" charset="0"/>
              </a:rPr>
              <a:t>9 de pique </a:t>
            </a:r>
            <a:r>
              <a:rPr lang="fr-FR" sz="2000" dirty="0">
                <a:solidFill>
                  <a:schemeClr val="bg1"/>
                </a:solidFill>
                <a:latin typeface="Amasis MT Pro Black" panose="02040A04050005020304" pitchFamily="18" charset="0"/>
              </a:rPr>
              <a:t> de différent jeu de carte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D4745425-3CF4-D4EA-A14D-085FF7CB91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2211" y="3201266"/>
            <a:ext cx="1698832" cy="2394739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67EFA431-380A-4A51-E712-FA1008D68F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3273" y="3201264"/>
            <a:ext cx="1698832" cy="2394739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4D3E1022-473C-9E95-42E0-A20F311783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67743" y="3201265"/>
            <a:ext cx="1698832" cy="2394739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49CEA9AE-1F12-0B0B-2D6E-28E581C97F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84921" y="4784136"/>
            <a:ext cx="597258" cy="1581929"/>
          </a:xfrm>
          <a:prstGeom prst="rect">
            <a:avLst/>
          </a:prstGeom>
          <a:effectLst>
            <a:outerShdw blurRad="50800" dist="38100" dir="10800000" sx="103000" sy="103000" algn="r" rotWithShape="0">
              <a:prstClr val="black">
                <a:alpha val="40000"/>
              </a:prstClr>
            </a:outerShdw>
          </a:effectLst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E903752B-386D-A286-0183-314908B8756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52667" y="4874545"/>
            <a:ext cx="597257" cy="1581929"/>
          </a:xfrm>
          <a:prstGeom prst="rect">
            <a:avLst/>
          </a:prstGeom>
          <a:effectLst>
            <a:outerShdw blurRad="50800" dist="38100" dir="10800000" sx="103000" sy="103000" algn="r" rotWithShape="0">
              <a:prstClr val="black">
                <a:alpha val="40000"/>
              </a:prstClr>
            </a:outerShdw>
          </a:effectLst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0863F925-EC77-1DED-BB8A-A4A45F553F3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51881" y="4842954"/>
            <a:ext cx="597257" cy="1581929"/>
          </a:xfrm>
          <a:prstGeom prst="rect">
            <a:avLst/>
          </a:prstGeom>
          <a:effectLst>
            <a:outerShdw blurRad="50800" dist="38100" dir="10800000" sx="103000" sy="103000" algn="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371300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DB9F81-81BE-92FA-5AB2-C7EFB09680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oker Table - Images et vidéos libres de droits | Adobe Stock">
            <a:extLst>
              <a:ext uri="{FF2B5EF4-FFF2-40B4-BE49-F238E27FC236}">
                <a16:creationId xmlns:a16="http://schemas.microsoft.com/office/drawing/2014/main" id="{A9D9D581-7247-C0A2-C9B0-F1235CB7BC6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548FA50-D0E0-F414-DD6B-82BAA2DBB9C8}"/>
              </a:ext>
            </a:extLst>
          </p:cNvPr>
          <p:cNvSpPr/>
          <p:nvPr/>
        </p:nvSpPr>
        <p:spPr>
          <a:xfrm>
            <a:off x="4021394" y="570271"/>
            <a:ext cx="8008374" cy="853948"/>
          </a:xfrm>
          <a:prstGeom prst="rect">
            <a:avLst/>
          </a:prstGeom>
          <a:solidFill>
            <a:srgbClr val="E7002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985642C-82AE-BADA-7757-5867D1EB5B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22320" y="319998"/>
            <a:ext cx="8545216" cy="984230"/>
          </a:xfrm>
        </p:spPr>
        <p:txBody>
          <a:bodyPr>
            <a:normAutofit/>
          </a:bodyPr>
          <a:lstStyle/>
          <a:p>
            <a:r>
              <a:rPr lang="fr-FR" sz="4400" dirty="0">
                <a:solidFill>
                  <a:schemeClr val="bg1"/>
                </a:solidFill>
                <a:latin typeface="ROG Fonts" panose="00000500000000000000" pitchFamily="50" charset="0"/>
              </a:rPr>
              <a:t>Futurs travaux</a:t>
            </a:r>
          </a:p>
        </p:txBody>
      </p:sp>
      <p:pic>
        <p:nvPicPr>
          <p:cNvPr id="5" name="Image 4" descr="Une image contenant cercle, rouge, Carmin, Graphique&#10;&#10;Le contenu généré par l’IA peut être incorrect.">
            <a:extLst>
              <a:ext uri="{FF2B5EF4-FFF2-40B4-BE49-F238E27FC236}">
                <a16:creationId xmlns:a16="http://schemas.microsoft.com/office/drawing/2014/main" id="{B143035B-3539-1741-D214-D5FF2BE6CA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0510" y="-370321"/>
            <a:ext cx="3429000" cy="3429000"/>
          </a:xfrm>
          <a:prstGeom prst="rect">
            <a:avLst/>
          </a:prstGeom>
          <a:effectLst>
            <a:outerShdw blurRad="50800" dist="38100" dir="10800000" sx="103000" sy="103000" algn="r" rotWithShape="0">
              <a:prstClr val="black">
                <a:alpha val="40000"/>
              </a:prstClr>
            </a:outerShdw>
          </a:effectLst>
        </p:spPr>
      </p:pic>
      <p:pic>
        <p:nvPicPr>
          <p:cNvPr id="3" name="Image 2" descr="Une image contenant Jeu de cartes, Carmin, Jeux, intérieur&#10;&#10;Le contenu généré par l’IA peut être incorrect.">
            <a:extLst>
              <a:ext uri="{FF2B5EF4-FFF2-40B4-BE49-F238E27FC236}">
                <a16:creationId xmlns:a16="http://schemas.microsoft.com/office/drawing/2014/main" id="{2035EB65-4397-D425-63FF-96F6925E5E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667757" y="1180883"/>
            <a:ext cx="4440339" cy="5920452"/>
          </a:xfrm>
          <a:prstGeom prst="rect">
            <a:avLst/>
          </a:prstGeom>
          <a:ln w="76200">
            <a:solidFill>
              <a:schemeClr val="bg1"/>
            </a:solidFill>
          </a:ln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76C89AAE-DC38-DBD2-F1C5-63F537E73BC4}"/>
              </a:ext>
            </a:extLst>
          </p:cNvPr>
          <p:cNvSpPr txBox="1"/>
          <p:nvPr/>
        </p:nvSpPr>
        <p:spPr>
          <a:xfrm>
            <a:off x="313649" y="2349909"/>
            <a:ext cx="601734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chemeClr val="bg1"/>
                </a:solidFill>
                <a:latin typeface="Amasis MT Pro Black" panose="02040A04050005020304" pitchFamily="18" charset="0"/>
              </a:rPr>
              <a:t>Superposition des cartes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000" dirty="0">
              <a:solidFill>
                <a:schemeClr val="bg1"/>
              </a:solidFill>
              <a:latin typeface="Amasis MT Pro Black" panose="02040A040500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chemeClr val="bg1"/>
                </a:solidFill>
                <a:latin typeface="Amasis MT Pro Black" panose="02040A04050005020304" pitchFamily="18" charset="0"/>
              </a:rPr>
              <a:t>Augmenter nombre de joueur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000" dirty="0">
              <a:solidFill>
                <a:schemeClr val="bg1"/>
              </a:solidFill>
              <a:latin typeface="Amasis MT Pro Black" panose="02040A040500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chemeClr val="bg1"/>
                </a:solidFill>
                <a:latin typeface="Amasis MT Pro Black" panose="02040A04050005020304" pitchFamily="18" charset="0"/>
              </a:rPr>
              <a:t>Déterminer un gagnant</a:t>
            </a: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E54C8D9B-AA98-C359-90E3-8765140AD8A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4430" t="3447" r="50269" b="2192"/>
          <a:stretch>
            <a:fillRect/>
          </a:stretch>
        </p:blipFill>
        <p:spPr>
          <a:xfrm rot="20444026">
            <a:off x="9251846" y="4675974"/>
            <a:ext cx="706121" cy="105918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908AE71E-B40A-7DC6-77E5-FE2941D57B1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4430" t="3447" r="50269" b="2192"/>
          <a:stretch>
            <a:fillRect/>
          </a:stretch>
        </p:blipFill>
        <p:spPr>
          <a:xfrm>
            <a:off x="9541509" y="4704554"/>
            <a:ext cx="706121" cy="1059180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61D4183B-F478-2AE1-1145-002516FB0AE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4430" t="3447" r="50269" b="2192"/>
          <a:stretch>
            <a:fillRect/>
          </a:stretch>
        </p:blipFill>
        <p:spPr>
          <a:xfrm>
            <a:off x="5443219" y="4567730"/>
            <a:ext cx="706121" cy="1059180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3A7ECD1A-8AD4-E791-A552-07EF6C39F6F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53600" t="1920" r="2402" b="3718"/>
          <a:stretch>
            <a:fillRect/>
          </a:stretch>
        </p:blipFill>
        <p:spPr>
          <a:xfrm rot="472035">
            <a:off x="5654040" y="4799388"/>
            <a:ext cx="685800" cy="105918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4D4D84E-4C0C-C4A1-8D9E-DCA02EDB1088}"/>
              </a:ext>
            </a:extLst>
          </p:cNvPr>
          <p:cNvSpPr/>
          <p:nvPr/>
        </p:nvSpPr>
        <p:spPr>
          <a:xfrm>
            <a:off x="8981440" y="4567730"/>
            <a:ext cx="1469070" cy="1332790"/>
          </a:xfrm>
          <a:prstGeom prst="rect">
            <a:avLst/>
          </a:prstGeom>
          <a:noFill/>
          <a:ln w="2857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91683DC-1BE0-88DA-7A2C-1FF938BDC4EE}"/>
              </a:ext>
            </a:extLst>
          </p:cNvPr>
          <p:cNvSpPr/>
          <p:nvPr/>
        </p:nvSpPr>
        <p:spPr>
          <a:xfrm>
            <a:off x="8967217" y="4273123"/>
            <a:ext cx="805433" cy="30698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285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>
                <a:solidFill>
                  <a:schemeClr val="tx1"/>
                </a:solidFill>
              </a:rPr>
              <a:t>Brelan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A48C8FA-DB76-984E-0B49-FC825BF7BC62}"/>
              </a:ext>
            </a:extLst>
          </p:cNvPr>
          <p:cNvSpPr/>
          <p:nvPr/>
        </p:nvSpPr>
        <p:spPr>
          <a:xfrm>
            <a:off x="6943210" y="4704555"/>
            <a:ext cx="1530280" cy="1195966"/>
          </a:xfrm>
          <a:prstGeom prst="rect">
            <a:avLst/>
          </a:prstGeom>
          <a:noFill/>
          <a:ln w="28575">
            <a:solidFill>
              <a:srgbClr val="38F4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6855654-77FA-7786-1DEA-2D0D465BE0C9}"/>
              </a:ext>
            </a:extLst>
          </p:cNvPr>
          <p:cNvSpPr/>
          <p:nvPr/>
        </p:nvSpPr>
        <p:spPr>
          <a:xfrm>
            <a:off x="5200920" y="4539169"/>
            <a:ext cx="1469070" cy="1332790"/>
          </a:xfrm>
          <a:prstGeom prst="rect">
            <a:avLst/>
          </a:prstGeom>
          <a:noFill/>
          <a:ln w="28575">
            <a:solidFill>
              <a:srgbClr val="DF3DC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3CC8687-FF89-67A5-7D53-E3C46979FBA5}"/>
              </a:ext>
            </a:extLst>
          </p:cNvPr>
          <p:cNvSpPr/>
          <p:nvPr/>
        </p:nvSpPr>
        <p:spPr>
          <a:xfrm>
            <a:off x="8978646" y="5895257"/>
            <a:ext cx="1469069" cy="29037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285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tx1"/>
                </a:solidFill>
              </a:rPr>
              <a:t>WINNER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AD6891D-6490-D11D-476A-BF141AA301CA}"/>
              </a:ext>
            </a:extLst>
          </p:cNvPr>
          <p:cNvSpPr/>
          <p:nvPr/>
        </p:nvSpPr>
        <p:spPr>
          <a:xfrm>
            <a:off x="5191292" y="4241363"/>
            <a:ext cx="1217809" cy="306984"/>
          </a:xfrm>
          <a:prstGeom prst="rect">
            <a:avLst/>
          </a:prstGeom>
          <a:solidFill>
            <a:srgbClr val="DF3DC8"/>
          </a:solidFill>
          <a:ln w="285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>
                <a:solidFill>
                  <a:schemeClr val="tx1"/>
                </a:solidFill>
              </a:rPr>
              <a:t>Double pair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EF0F527-79E8-D195-EEB2-A278D15660E6}"/>
              </a:ext>
            </a:extLst>
          </p:cNvPr>
          <p:cNvSpPr/>
          <p:nvPr/>
        </p:nvSpPr>
        <p:spPr>
          <a:xfrm>
            <a:off x="6930484" y="4397570"/>
            <a:ext cx="1234365" cy="306984"/>
          </a:xfrm>
          <a:prstGeom prst="rect">
            <a:avLst/>
          </a:prstGeom>
          <a:solidFill>
            <a:srgbClr val="38F4F0"/>
          </a:solidFill>
          <a:ln w="285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>
                <a:solidFill>
                  <a:schemeClr val="tx1"/>
                </a:solidFill>
              </a:rPr>
              <a:t>Double pair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9B027432-5AFB-0612-4D39-ECD4025D3580}"/>
              </a:ext>
            </a:extLst>
          </p:cNvPr>
          <p:cNvSpPr txBox="1"/>
          <p:nvPr/>
        </p:nvSpPr>
        <p:spPr>
          <a:xfrm>
            <a:off x="313649" y="4199392"/>
            <a:ext cx="60173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chemeClr val="bg1"/>
                </a:solidFill>
                <a:latin typeface="Amasis MT Pro Black" panose="02040A04050005020304" pitchFamily="18" charset="0"/>
              </a:rPr>
              <a:t>Adapter à la vidéo</a:t>
            </a:r>
          </a:p>
        </p:txBody>
      </p:sp>
    </p:spTree>
    <p:extLst>
      <p:ext uri="{BB962C8B-B14F-4D97-AF65-F5344CB8AC3E}">
        <p14:creationId xmlns:p14="http://schemas.microsoft.com/office/powerpoint/2010/main" val="41012373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4D3F63-2722-BB34-DF13-23B09412B0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oker Table - Images et vidéos libres de droits | Adobe Stock">
            <a:extLst>
              <a:ext uri="{FF2B5EF4-FFF2-40B4-BE49-F238E27FC236}">
                <a16:creationId xmlns:a16="http://schemas.microsoft.com/office/drawing/2014/main" id="{6682290D-780B-BE9F-F1E8-1816273E8CE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CE405E1-A2D7-62B9-75FE-046234EF7F9B}"/>
              </a:ext>
            </a:extLst>
          </p:cNvPr>
          <p:cNvSpPr/>
          <p:nvPr/>
        </p:nvSpPr>
        <p:spPr>
          <a:xfrm>
            <a:off x="4021394" y="570271"/>
            <a:ext cx="8008374" cy="853948"/>
          </a:xfrm>
          <a:prstGeom prst="rect">
            <a:avLst/>
          </a:prstGeom>
          <a:solidFill>
            <a:srgbClr val="E7002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C139E75-F088-EF1F-70A3-085E6EC2BD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22320" y="319998"/>
            <a:ext cx="8545216" cy="984230"/>
          </a:xfrm>
        </p:spPr>
        <p:txBody>
          <a:bodyPr>
            <a:normAutofit/>
          </a:bodyPr>
          <a:lstStyle/>
          <a:p>
            <a:r>
              <a:rPr lang="fr-FR" sz="4400" dirty="0">
                <a:solidFill>
                  <a:schemeClr val="bg1"/>
                </a:solidFill>
                <a:latin typeface="ROG Fonts" panose="00000500000000000000" pitchFamily="50" charset="0"/>
              </a:rPr>
              <a:t>Futurs travaux</a:t>
            </a:r>
          </a:p>
        </p:txBody>
      </p:sp>
      <p:pic>
        <p:nvPicPr>
          <p:cNvPr id="5" name="Image 4" descr="Une image contenant cercle, rouge, Carmin, Graphique&#10;&#10;Le contenu généré par l’IA peut être incorrect.">
            <a:extLst>
              <a:ext uri="{FF2B5EF4-FFF2-40B4-BE49-F238E27FC236}">
                <a16:creationId xmlns:a16="http://schemas.microsoft.com/office/drawing/2014/main" id="{810FDA83-1B18-0C47-E2F2-612190D20A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0510" y="-370321"/>
            <a:ext cx="3429000" cy="3429000"/>
          </a:xfrm>
          <a:prstGeom prst="rect">
            <a:avLst/>
          </a:prstGeom>
          <a:effectLst>
            <a:outerShdw blurRad="50800" dist="38100" dir="10800000" sx="103000" sy="103000" algn="r" rotWithShape="0">
              <a:prstClr val="black">
                <a:alpha val="40000"/>
              </a:prstClr>
            </a:outerShdw>
          </a:effectLst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A35D3CC7-E0CF-1911-6ADF-46470C13ECA9}"/>
              </a:ext>
            </a:extLst>
          </p:cNvPr>
          <p:cNvSpPr txBox="1"/>
          <p:nvPr/>
        </p:nvSpPr>
        <p:spPr>
          <a:xfrm>
            <a:off x="1828800" y="1585405"/>
            <a:ext cx="60173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chemeClr val="bg1"/>
                </a:solidFill>
                <a:latin typeface="Amasis MT Pro Black" panose="02040A04050005020304" pitchFamily="18" charset="0"/>
              </a:rPr>
              <a:t>Adapter à la vidéo</a:t>
            </a:r>
          </a:p>
        </p:txBody>
      </p:sp>
      <p:pic>
        <p:nvPicPr>
          <p:cNvPr id="20" name="Image 19" descr="Une image contenant texte, capture d’écran, graphisme, affiche&#10;&#10;Le contenu généré par l’IA peut être incorrect.">
            <a:extLst>
              <a:ext uri="{FF2B5EF4-FFF2-40B4-BE49-F238E27FC236}">
                <a16:creationId xmlns:a16="http://schemas.microsoft.com/office/drawing/2014/main" id="{A431B6BE-8ED7-8AE0-7EF2-7A89D83D77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2060230"/>
            <a:ext cx="8233926" cy="4631583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546B679D-37D2-04B8-A0BB-C1011D2D7DA4}"/>
              </a:ext>
            </a:extLst>
          </p:cNvPr>
          <p:cNvSpPr/>
          <p:nvPr/>
        </p:nvSpPr>
        <p:spPr>
          <a:xfrm>
            <a:off x="1828800" y="2060230"/>
            <a:ext cx="8233926" cy="4631583"/>
          </a:xfrm>
          <a:prstGeom prst="rect">
            <a:avLst/>
          </a:prstGeom>
          <a:solidFill>
            <a:srgbClr val="000000">
              <a:alpha val="6588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7" name="Image 26" descr="Une image contenant texte, capture d’écran, graphisme, affiche&#10;&#10;Le contenu généré par l’IA peut être incorrect.">
            <a:extLst>
              <a:ext uri="{FF2B5EF4-FFF2-40B4-BE49-F238E27FC236}">
                <a16:creationId xmlns:a16="http://schemas.microsoft.com/office/drawing/2014/main" id="{92A241FB-593E-8633-5ED9-5CB02EAD34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65" t="64760" r="1256" b="14181"/>
          <a:stretch>
            <a:fillRect/>
          </a:stretch>
        </p:blipFill>
        <p:spPr>
          <a:xfrm>
            <a:off x="8404860" y="5059681"/>
            <a:ext cx="1554480" cy="975360"/>
          </a:xfrm>
          <a:prstGeom prst="rect">
            <a:avLst/>
          </a:prstGeom>
        </p:spPr>
      </p:pic>
      <p:pic>
        <p:nvPicPr>
          <p:cNvPr id="28" name="Image 27" descr="Une image contenant texte, capture d’écran, graphisme, affiche&#10;&#10;Le contenu généré par l’IA peut être incorrect.">
            <a:extLst>
              <a:ext uri="{FF2B5EF4-FFF2-40B4-BE49-F238E27FC236}">
                <a16:creationId xmlns:a16="http://schemas.microsoft.com/office/drawing/2014/main" id="{4A8DD0E3-8826-ABC3-5973-50207B5F4B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9" t="61661" r="74326" b="6071"/>
          <a:stretch>
            <a:fillRect/>
          </a:stretch>
        </p:blipFill>
        <p:spPr>
          <a:xfrm>
            <a:off x="1943100" y="4916129"/>
            <a:ext cx="1999635" cy="1494503"/>
          </a:xfrm>
          <a:prstGeom prst="rect">
            <a:avLst/>
          </a:prstGeom>
        </p:spPr>
      </p:pic>
      <p:pic>
        <p:nvPicPr>
          <p:cNvPr id="29" name="Image 28" descr="Une image contenant texte, capture d’écran, graphisme, affiche&#10;&#10;Le contenu généré par l’IA peut être incorrect.">
            <a:extLst>
              <a:ext uri="{FF2B5EF4-FFF2-40B4-BE49-F238E27FC236}">
                <a16:creationId xmlns:a16="http://schemas.microsoft.com/office/drawing/2014/main" id="{234D163D-0C15-7487-9D9E-DBD88CF6C8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356" t="19188" r="20133" b="59753"/>
          <a:stretch>
            <a:fillRect/>
          </a:stretch>
        </p:blipFill>
        <p:spPr>
          <a:xfrm>
            <a:off x="7292340" y="2948940"/>
            <a:ext cx="1112520" cy="975360"/>
          </a:xfrm>
          <a:prstGeom prst="rect">
            <a:avLst/>
          </a:prstGeom>
        </p:spPr>
      </p:pic>
      <p:pic>
        <p:nvPicPr>
          <p:cNvPr id="30" name="Image 29" descr="Une image contenant texte, capture d’écran, graphisme, affiche&#10;&#10;Le contenu généré par l’IA peut être incorrect.">
            <a:extLst>
              <a:ext uri="{FF2B5EF4-FFF2-40B4-BE49-F238E27FC236}">
                <a16:creationId xmlns:a16="http://schemas.microsoft.com/office/drawing/2014/main" id="{C5FE70FE-188E-EB3D-022F-5A78C83A01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89" t="16555" r="57800" b="62386"/>
          <a:stretch>
            <a:fillRect/>
          </a:stretch>
        </p:blipFill>
        <p:spPr>
          <a:xfrm>
            <a:off x="4191000" y="2827021"/>
            <a:ext cx="1112520" cy="975362"/>
          </a:xfrm>
          <a:prstGeom prst="rect">
            <a:avLst/>
          </a:prstGeom>
        </p:spPr>
      </p:pic>
      <p:pic>
        <p:nvPicPr>
          <p:cNvPr id="31" name="Image 30" descr="Une image contenant texte, capture d’écran, graphisme, affiche&#10;&#10;Le contenu généré par l’IA peut être incorrect.">
            <a:extLst>
              <a:ext uri="{FF2B5EF4-FFF2-40B4-BE49-F238E27FC236}">
                <a16:creationId xmlns:a16="http://schemas.microsoft.com/office/drawing/2014/main" id="{370BDC10-7516-7FDB-F242-0BBE085833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67" t="40602" r="37718" b="38339"/>
          <a:stretch>
            <a:fillRect/>
          </a:stretch>
        </p:blipFill>
        <p:spPr>
          <a:xfrm>
            <a:off x="4724400" y="3940767"/>
            <a:ext cx="2232660" cy="975361"/>
          </a:xfrm>
          <a:prstGeom prst="rect">
            <a:avLst/>
          </a:prstGeom>
        </p:spPr>
      </p:pic>
      <p:sp>
        <p:nvSpPr>
          <p:cNvPr id="32" name="ZoneTexte 31">
            <a:extLst>
              <a:ext uri="{FF2B5EF4-FFF2-40B4-BE49-F238E27FC236}">
                <a16:creationId xmlns:a16="http://schemas.microsoft.com/office/drawing/2014/main" id="{2AFA9354-5B63-BC84-8778-1C7980089F91}"/>
              </a:ext>
            </a:extLst>
          </p:cNvPr>
          <p:cNvSpPr txBox="1"/>
          <p:nvPr/>
        </p:nvSpPr>
        <p:spPr>
          <a:xfrm>
            <a:off x="10150036" y="6118244"/>
            <a:ext cx="20149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solidFill>
                  <a:schemeClr val="bg1"/>
                </a:solidFill>
                <a:latin typeface="Amasis MT Pro Black" panose="02040A04050005020304" pitchFamily="18" charset="0"/>
              </a:rPr>
              <a:t>Finale </a:t>
            </a:r>
            <a:r>
              <a:rPr lang="fr-FR" sz="1600" dirty="0" err="1">
                <a:solidFill>
                  <a:schemeClr val="bg1"/>
                </a:solidFill>
                <a:latin typeface="Amasis MT Pro Black" panose="02040A04050005020304" pitchFamily="18" charset="0"/>
              </a:rPr>
              <a:t>Winamax</a:t>
            </a:r>
            <a:r>
              <a:rPr lang="fr-FR" sz="1600" dirty="0">
                <a:solidFill>
                  <a:schemeClr val="bg1"/>
                </a:solidFill>
                <a:latin typeface="Amasis MT Pro Black" panose="02040A04050005020304" pitchFamily="18" charset="0"/>
              </a:rPr>
              <a:t> Poker Tour  2025</a:t>
            </a:r>
          </a:p>
        </p:txBody>
      </p:sp>
    </p:spTree>
    <p:extLst>
      <p:ext uri="{BB962C8B-B14F-4D97-AF65-F5344CB8AC3E}">
        <p14:creationId xmlns:p14="http://schemas.microsoft.com/office/powerpoint/2010/main" val="10058373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1B1D5D-34B3-B851-3F81-B2C3D7DE06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oker Table - Images et vidéos libres de droits | Adobe Stock">
            <a:extLst>
              <a:ext uri="{FF2B5EF4-FFF2-40B4-BE49-F238E27FC236}">
                <a16:creationId xmlns:a16="http://schemas.microsoft.com/office/drawing/2014/main" id="{8B27BF92-8DB3-1F73-D133-083D1CE303C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785DD72-2C09-C5C2-12E2-1E27454DA771}"/>
              </a:ext>
            </a:extLst>
          </p:cNvPr>
          <p:cNvSpPr/>
          <p:nvPr/>
        </p:nvSpPr>
        <p:spPr>
          <a:xfrm>
            <a:off x="0" y="2466519"/>
            <a:ext cx="4907666" cy="1235948"/>
          </a:xfrm>
          <a:prstGeom prst="rect">
            <a:avLst/>
          </a:prstGeom>
          <a:solidFill>
            <a:srgbClr val="E7002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0A978BE-F80E-1380-8105-1C68F5FA97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0860" y="2482423"/>
            <a:ext cx="5170578" cy="984230"/>
          </a:xfrm>
        </p:spPr>
        <p:txBody>
          <a:bodyPr/>
          <a:lstStyle/>
          <a:p>
            <a:r>
              <a:rPr lang="fr-FR" dirty="0">
                <a:solidFill>
                  <a:schemeClr val="bg1"/>
                </a:solidFill>
                <a:latin typeface="ROG Fonts" panose="00000500000000000000" pitchFamily="50" charset="0"/>
              </a:rPr>
              <a:t>Merci</a:t>
            </a:r>
          </a:p>
        </p:txBody>
      </p:sp>
      <p:pic>
        <p:nvPicPr>
          <p:cNvPr id="7" name="Image 6" descr="Une image contenant cercle, rouge, Carmin, Graphique&#10;&#10;Le contenu généré par l’IA peut être incorrect.">
            <a:extLst>
              <a:ext uri="{FF2B5EF4-FFF2-40B4-BE49-F238E27FC236}">
                <a16:creationId xmlns:a16="http://schemas.microsoft.com/office/drawing/2014/main" id="{4261689A-4827-78C8-94A1-C516CEFC8B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14500" y="1369993"/>
            <a:ext cx="3429000" cy="3429000"/>
          </a:xfrm>
          <a:prstGeom prst="rect">
            <a:avLst/>
          </a:prstGeom>
          <a:effectLst>
            <a:outerShdw blurRad="50800" dist="38100" sx="103000" sy="103000" algn="l" rotWithShape="0">
              <a:prstClr val="black">
                <a:alpha val="40000"/>
              </a:prstClr>
            </a:outerShdw>
          </a:effectLst>
        </p:spPr>
      </p:pic>
      <p:sp>
        <p:nvSpPr>
          <p:cNvPr id="13" name="Sous-titre 2">
            <a:extLst>
              <a:ext uri="{FF2B5EF4-FFF2-40B4-BE49-F238E27FC236}">
                <a16:creationId xmlns:a16="http://schemas.microsoft.com/office/drawing/2014/main" id="{4CF33079-6CEE-5664-F430-3118E513312E}"/>
              </a:ext>
            </a:extLst>
          </p:cNvPr>
          <p:cNvSpPr txBox="1">
            <a:spLocks/>
          </p:cNvSpPr>
          <p:nvPr/>
        </p:nvSpPr>
        <p:spPr>
          <a:xfrm>
            <a:off x="-304404" y="3880408"/>
            <a:ext cx="5212070" cy="18371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fr-FR" sz="2800" dirty="0">
                <a:solidFill>
                  <a:schemeClr val="bg1"/>
                </a:solidFill>
                <a:latin typeface="Amasis MT Pro Black" panose="02040A04050005020304" pitchFamily="18" charset="0"/>
              </a:rPr>
              <a:t>Gwenaël SERPETTE</a:t>
            </a:r>
          </a:p>
          <a:p>
            <a:pPr algn="r"/>
            <a:r>
              <a:rPr lang="fr-FR" sz="2000" i="1" dirty="0">
                <a:solidFill>
                  <a:schemeClr val="bg1"/>
                </a:solidFill>
                <a:latin typeface="Amasis MT Pro Black" panose="02040A04050005020304" pitchFamily="18" charset="0"/>
              </a:rPr>
              <a:t>Université de Bretagne Sud</a:t>
            </a:r>
          </a:p>
          <a:p>
            <a:pPr algn="r"/>
            <a:r>
              <a:rPr lang="fr-FR" sz="1800" dirty="0">
                <a:solidFill>
                  <a:schemeClr val="bg1"/>
                </a:solidFill>
                <a:latin typeface="Amasis MT Pro Black" panose="02040A04050005020304" pitchFamily="18" charset="0"/>
              </a:rPr>
              <a:t>Vision par Ordinateur</a:t>
            </a:r>
          </a:p>
          <a:p>
            <a:pPr algn="r"/>
            <a:endParaRPr lang="fr-FR" dirty="0">
              <a:solidFill>
                <a:schemeClr val="bg1"/>
              </a:solidFill>
              <a:latin typeface="Amasis MT Pro Black" panose="02040A04050005020304" pitchFamily="18" charset="0"/>
            </a:endParaRPr>
          </a:p>
        </p:txBody>
      </p:sp>
      <p:sp>
        <p:nvSpPr>
          <p:cNvPr id="18" name="Rectangle : coins arrondis 17">
            <a:extLst>
              <a:ext uri="{FF2B5EF4-FFF2-40B4-BE49-F238E27FC236}">
                <a16:creationId xmlns:a16="http://schemas.microsoft.com/office/drawing/2014/main" id="{E0283556-211D-FB3C-64D6-6DC5263CB4E7}"/>
              </a:ext>
            </a:extLst>
          </p:cNvPr>
          <p:cNvSpPr/>
          <p:nvPr/>
        </p:nvSpPr>
        <p:spPr>
          <a:xfrm>
            <a:off x="3492816" y="5228088"/>
            <a:ext cx="1414850" cy="822878"/>
          </a:xfrm>
          <a:prstGeom prst="roundRect">
            <a:avLst>
              <a:gd name="adj" fmla="val 33706"/>
            </a:avLst>
          </a:prstGeom>
          <a:solidFill>
            <a:srgbClr val="E7002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9" name="Picture 4">
            <a:extLst>
              <a:ext uri="{FF2B5EF4-FFF2-40B4-BE49-F238E27FC236}">
                <a16:creationId xmlns:a16="http://schemas.microsoft.com/office/drawing/2014/main" id="{BD43297F-A64A-43C8-17FF-CDA0A70940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7422" y="5353692"/>
            <a:ext cx="1065638" cy="571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73986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04D68F-149B-39A7-AC4F-1151F6CEE4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oker Table - Images et vidéos libres de droits | Adobe Stock">
            <a:extLst>
              <a:ext uri="{FF2B5EF4-FFF2-40B4-BE49-F238E27FC236}">
                <a16:creationId xmlns:a16="http://schemas.microsoft.com/office/drawing/2014/main" id="{BE9FA4D5-B3C9-A3E7-674D-D1951BFA43E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FE408EC-1A50-9D49-0875-93A33E4B4520}"/>
              </a:ext>
            </a:extLst>
          </p:cNvPr>
          <p:cNvSpPr/>
          <p:nvPr/>
        </p:nvSpPr>
        <p:spPr>
          <a:xfrm>
            <a:off x="1587910" y="570271"/>
            <a:ext cx="10441858" cy="853948"/>
          </a:xfrm>
          <a:prstGeom prst="rect">
            <a:avLst/>
          </a:prstGeom>
          <a:solidFill>
            <a:srgbClr val="E7002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A6C4829-B7B0-34CF-F7D0-31FCDACBED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9265" y="319998"/>
            <a:ext cx="11238271" cy="984230"/>
          </a:xfrm>
        </p:spPr>
        <p:txBody>
          <a:bodyPr>
            <a:normAutofit/>
          </a:bodyPr>
          <a:lstStyle/>
          <a:p>
            <a:r>
              <a:rPr lang="fr-FR" sz="4400" dirty="0">
                <a:solidFill>
                  <a:schemeClr val="bg1"/>
                </a:solidFill>
                <a:latin typeface="ROG Fonts" panose="00000500000000000000" pitchFamily="50" charset="0"/>
              </a:rPr>
              <a:t>Description du projet</a:t>
            </a:r>
          </a:p>
        </p:txBody>
      </p:sp>
      <p:pic>
        <p:nvPicPr>
          <p:cNvPr id="5" name="Image 4" descr="Une image contenant cercle, rouge, Carmin, Graphique&#10;&#10;Le contenu généré par l’IA peut être incorrect.">
            <a:extLst>
              <a:ext uri="{FF2B5EF4-FFF2-40B4-BE49-F238E27FC236}">
                <a16:creationId xmlns:a16="http://schemas.microsoft.com/office/drawing/2014/main" id="{51411C76-F20B-4C8C-9113-43ED7CCA5F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0510" y="-370321"/>
            <a:ext cx="3429000" cy="3429000"/>
          </a:xfrm>
          <a:prstGeom prst="rect">
            <a:avLst/>
          </a:prstGeom>
          <a:effectLst>
            <a:outerShdw blurRad="50800" dist="38100" dir="10800000" sx="103000" sy="103000" algn="r" rotWithShape="0">
              <a:prstClr val="black">
                <a:alpha val="40000"/>
              </a:prstClr>
            </a:outerShdw>
          </a:effectLst>
        </p:spPr>
      </p:pic>
      <p:pic>
        <p:nvPicPr>
          <p:cNvPr id="8" name="Graphique 7" descr="Cœur avec un remplissage uni">
            <a:extLst>
              <a:ext uri="{FF2B5EF4-FFF2-40B4-BE49-F238E27FC236}">
                <a16:creationId xmlns:a16="http://schemas.microsoft.com/office/drawing/2014/main" id="{3689D97C-6B20-99C7-A016-C363F869E9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6220" y="2121592"/>
            <a:ext cx="914400" cy="914400"/>
          </a:xfrm>
          <a:prstGeom prst="rect">
            <a:avLst/>
          </a:prstGeom>
        </p:spPr>
      </p:pic>
      <p:pic>
        <p:nvPicPr>
          <p:cNvPr id="10" name="Graphique 9" descr="Carreau avec un remplissage uni">
            <a:extLst>
              <a:ext uri="{FF2B5EF4-FFF2-40B4-BE49-F238E27FC236}">
                <a16:creationId xmlns:a16="http://schemas.microsoft.com/office/drawing/2014/main" id="{0DA4EB58-79DA-1F8F-5714-56547F611A4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74870" y="2192450"/>
            <a:ext cx="914400" cy="914400"/>
          </a:xfrm>
          <a:prstGeom prst="rect">
            <a:avLst/>
          </a:prstGeom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EBCC20F9-4159-88C8-CD7A-DEA16B69448F}"/>
              </a:ext>
            </a:extLst>
          </p:cNvPr>
          <p:cNvSpPr txBox="1"/>
          <p:nvPr/>
        </p:nvSpPr>
        <p:spPr>
          <a:xfrm>
            <a:off x="1051702" y="2317182"/>
            <a:ext cx="22135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>
                <a:solidFill>
                  <a:schemeClr val="bg1"/>
                </a:solidFill>
                <a:latin typeface="Amasis MT Pro Black" panose="02040A04050005020304" pitchFamily="18" charset="0"/>
              </a:rPr>
              <a:t>Définitions</a:t>
            </a:r>
            <a:endParaRPr lang="fr-FR" dirty="0">
              <a:solidFill>
                <a:schemeClr val="bg1"/>
              </a:solidFill>
              <a:latin typeface="Amasis MT Pro Black" panose="02040A04050005020304" pitchFamily="18" charset="0"/>
            </a:endParaRP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9EA80B4E-0FCF-E247-91C3-58B8DA5F25A1}"/>
              </a:ext>
            </a:extLst>
          </p:cNvPr>
          <p:cNvSpPr txBox="1"/>
          <p:nvPr/>
        </p:nvSpPr>
        <p:spPr>
          <a:xfrm>
            <a:off x="6611688" y="2393693"/>
            <a:ext cx="23150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>
                <a:solidFill>
                  <a:schemeClr val="bg1"/>
                </a:solidFill>
                <a:latin typeface="Amasis MT Pro Black" panose="02040A04050005020304" pitchFamily="18" charset="0"/>
              </a:rPr>
              <a:t>Contraintes</a:t>
            </a:r>
            <a:endParaRPr lang="fr-FR" dirty="0">
              <a:solidFill>
                <a:schemeClr val="bg1"/>
              </a:solidFill>
              <a:latin typeface="Amasis MT Pro Black" panose="02040A04050005020304" pitchFamily="18" charset="0"/>
            </a:endParaRP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35FA2A7A-EA3E-C861-76D2-B96CDB261238}"/>
              </a:ext>
            </a:extLst>
          </p:cNvPr>
          <p:cNvSpPr txBox="1"/>
          <p:nvPr/>
        </p:nvSpPr>
        <p:spPr>
          <a:xfrm>
            <a:off x="2046001" y="3145903"/>
            <a:ext cx="9812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>
                <a:solidFill>
                  <a:schemeClr val="bg1"/>
                </a:solidFill>
                <a:latin typeface="Amasis MT Pro Black" panose="02040A04050005020304" pitchFamily="18" charset="0"/>
              </a:rPr>
              <a:t>Rang</a:t>
            </a:r>
            <a:endParaRPr lang="fr-FR" sz="1600" dirty="0">
              <a:solidFill>
                <a:schemeClr val="bg1"/>
              </a:solidFill>
              <a:latin typeface="Amasis MT Pro Black" panose="02040A04050005020304" pitchFamily="18" charset="0"/>
            </a:endParaRP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0208BBF0-3878-9CAB-167A-0A3C67DD4DD5}"/>
              </a:ext>
            </a:extLst>
          </p:cNvPr>
          <p:cNvSpPr txBox="1"/>
          <p:nvPr/>
        </p:nvSpPr>
        <p:spPr>
          <a:xfrm>
            <a:off x="1977448" y="3954200"/>
            <a:ext cx="14125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>
                <a:solidFill>
                  <a:schemeClr val="bg1"/>
                </a:solidFill>
                <a:latin typeface="Amasis MT Pro Black" panose="02040A04050005020304" pitchFamily="18" charset="0"/>
              </a:rPr>
              <a:t>Couleur</a:t>
            </a:r>
            <a:endParaRPr lang="fr-FR" sz="1600" dirty="0">
              <a:solidFill>
                <a:schemeClr val="bg1"/>
              </a:solidFill>
              <a:latin typeface="Amasis MT Pro Black" panose="02040A04050005020304" pitchFamily="18" charset="0"/>
            </a:endParaRPr>
          </a:p>
        </p:txBody>
      </p:sp>
      <p:pic>
        <p:nvPicPr>
          <p:cNvPr id="23" name="Graphique 22" descr="Pique avec un remplissage uni">
            <a:extLst>
              <a:ext uri="{FF2B5EF4-FFF2-40B4-BE49-F238E27FC236}">
                <a16:creationId xmlns:a16="http://schemas.microsoft.com/office/drawing/2014/main" id="{1E35075B-8DBD-07D9-7033-A3055D5C3B5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434749" y="3761562"/>
            <a:ext cx="651892" cy="651892"/>
          </a:xfrm>
          <a:prstGeom prst="rect">
            <a:avLst/>
          </a:prstGeom>
        </p:spPr>
      </p:pic>
      <p:sp>
        <p:nvSpPr>
          <p:cNvPr id="24" name="ZoneTexte 23">
            <a:extLst>
              <a:ext uri="{FF2B5EF4-FFF2-40B4-BE49-F238E27FC236}">
                <a16:creationId xmlns:a16="http://schemas.microsoft.com/office/drawing/2014/main" id="{1B50ABA2-803E-5252-4318-9AFC8C3E9510}"/>
              </a:ext>
            </a:extLst>
          </p:cNvPr>
          <p:cNvSpPr txBox="1"/>
          <p:nvPr/>
        </p:nvSpPr>
        <p:spPr>
          <a:xfrm>
            <a:off x="7132183" y="3115350"/>
            <a:ext cx="16959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fr-FR" sz="2400" dirty="0">
                <a:solidFill>
                  <a:schemeClr val="bg1"/>
                </a:solidFill>
                <a:latin typeface="Amasis MT Pro Black" panose="02040A04050005020304" pitchFamily="18" charset="0"/>
              </a:rPr>
              <a:t>Fond unis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C6CDB2FC-C527-E077-F77A-E6A5A712C3DD}"/>
              </a:ext>
            </a:extLst>
          </p:cNvPr>
          <p:cNvSpPr txBox="1"/>
          <p:nvPr/>
        </p:nvSpPr>
        <p:spPr>
          <a:xfrm>
            <a:off x="7132183" y="4549236"/>
            <a:ext cx="30009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fr-FR" sz="2400" dirty="0">
                <a:solidFill>
                  <a:schemeClr val="bg1"/>
                </a:solidFill>
                <a:latin typeface="Amasis MT Pro Black" panose="02040A04050005020304" pitchFamily="18" charset="0"/>
              </a:rPr>
              <a:t>Qualité suffisante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DD7C16C4-9E26-5C26-034C-1BBBE76095D9}"/>
              </a:ext>
            </a:extLst>
          </p:cNvPr>
          <p:cNvSpPr txBox="1"/>
          <p:nvPr/>
        </p:nvSpPr>
        <p:spPr>
          <a:xfrm>
            <a:off x="7132183" y="5968245"/>
            <a:ext cx="30841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fr-FR" sz="2400" dirty="0">
                <a:solidFill>
                  <a:schemeClr val="bg1"/>
                </a:solidFill>
                <a:latin typeface="Amasis MT Pro Black" panose="02040A04050005020304" pitchFamily="18" charset="0"/>
              </a:rPr>
              <a:t>Jeu de carte limité</a:t>
            </a:r>
          </a:p>
          <a:p>
            <a:endParaRPr lang="fr-FR" sz="2400" dirty="0">
              <a:solidFill>
                <a:schemeClr val="bg1"/>
              </a:solidFill>
              <a:latin typeface="Amasis MT Pro Black" panose="02040A04050005020304" pitchFamily="18" charset="0"/>
            </a:endParaRPr>
          </a:p>
        </p:txBody>
      </p:sp>
      <p:pic>
        <p:nvPicPr>
          <p:cNvPr id="33" name="Graphique 32" descr="Costume club avec un remplissage uni">
            <a:extLst>
              <a:ext uri="{FF2B5EF4-FFF2-40B4-BE49-F238E27FC236}">
                <a16:creationId xmlns:a16="http://schemas.microsoft.com/office/drawing/2014/main" id="{57597457-75FD-A7BD-F856-CDC6F98D096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40171" y="3021923"/>
            <a:ext cx="650598" cy="650598"/>
          </a:xfrm>
          <a:prstGeom prst="rect">
            <a:avLst/>
          </a:prstGeom>
        </p:spPr>
      </p:pic>
      <p:sp>
        <p:nvSpPr>
          <p:cNvPr id="34" name="ZoneTexte 33">
            <a:extLst>
              <a:ext uri="{FF2B5EF4-FFF2-40B4-BE49-F238E27FC236}">
                <a16:creationId xmlns:a16="http://schemas.microsoft.com/office/drawing/2014/main" id="{BCC8ED44-F07E-4415-2BB1-5A9B7E02A2D0}"/>
              </a:ext>
            </a:extLst>
          </p:cNvPr>
          <p:cNvSpPr txBox="1"/>
          <p:nvPr/>
        </p:nvSpPr>
        <p:spPr>
          <a:xfrm>
            <a:off x="7157510" y="5201554"/>
            <a:ext cx="30588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fr-FR" sz="2400" dirty="0">
                <a:solidFill>
                  <a:schemeClr val="bg1"/>
                </a:solidFill>
                <a:latin typeface="Amasis MT Pro Black" panose="02040A04050005020304" pitchFamily="18" charset="0"/>
              </a:rPr>
              <a:t>Limité à un joueur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399E8ACA-4031-8C55-9CA2-8C66B36F135F}"/>
              </a:ext>
            </a:extLst>
          </p:cNvPr>
          <p:cNvSpPr txBox="1"/>
          <p:nvPr/>
        </p:nvSpPr>
        <p:spPr>
          <a:xfrm>
            <a:off x="7132183" y="3828574"/>
            <a:ext cx="40255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fr-FR" sz="2400" dirty="0">
                <a:solidFill>
                  <a:schemeClr val="bg1"/>
                </a:solidFill>
                <a:latin typeface="Amasis MT Pro Black" panose="02040A04050005020304" pitchFamily="18" charset="0"/>
              </a:rPr>
              <a:t>Superposition des cartes</a:t>
            </a:r>
          </a:p>
        </p:txBody>
      </p:sp>
      <p:pic>
        <p:nvPicPr>
          <p:cNvPr id="3" name="Graphique 2" descr="Costume club avec un remplissage uni">
            <a:extLst>
              <a:ext uri="{FF2B5EF4-FFF2-40B4-BE49-F238E27FC236}">
                <a16:creationId xmlns:a16="http://schemas.microsoft.com/office/drawing/2014/main" id="{4D3508E0-0B5B-56A0-BDBC-F6CB06C66D8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60395" y="5935543"/>
            <a:ext cx="650598" cy="650598"/>
          </a:xfrm>
          <a:prstGeom prst="rect">
            <a:avLst/>
          </a:prstGeom>
        </p:spPr>
      </p:pic>
      <p:pic>
        <p:nvPicPr>
          <p:cNvPr id="6" name="Graphique 5" descr="Costume club avec un remplissage uni">
            <a:extLst>
              <a:ext uri="{FF2B5EF4-FFF2-40B4-BE49-F238E27FC236}">
                <a16:creationId xmlns:a16="http://schemas.microsoft.com/office/drawing/2014/main" id="{97E7CC4B-7829-E8F2-2B49-018B7B7FF0E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60395" y="4501994"/>
            <a:ext cx="650598" cy="650598"/>
          </a:xfrm>
          <a:prstGeom prst="rect">
            <a:avLst/>
          </a:prstGeom>
        </p:spPr>
      </p:pic>
      <p:pic>
        <p:nvPicPr>
          <p:cNvPr id="7" name="Graphique 6" descr="Pique avec un remplissage uni">
            <a:extLst>
              <a:ext uri="{FF2B5EF4-FFF2-40B4-BE49-F238E27FC236}">
                <a16:creationId xmlns:a16="http://schemas.microsoft.com/office/drawing/2014/main" id="{E8C551E1-B782-EC81-9D86-95F5C8A59A4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480291" y="5119712"/>
            <a:ext cx="651892" cy="651892"/>
          </a:xfrm>
          <a:prstGeom prst="rect">
            <a:avLst/>
          </a:prstGeom>
        </p:spPr>
      </p:pic>
      <p:pic>
        <p:nvPicPr>
          <p:cNvPr id="9" name="Graphique 8" descr="Pique avec un remplissage uni">
            <a:extLst>
              <a:ext uri="{FF2B5EF4-FFF2-40B4-BE49-F238E27FC236}">
                <a16:creationId xmlns:a16="http://schemas.microsoft.com/office/drawing/2014/main" id="{FAD62A07-DAD1-0CB8-74B8-3612B43A784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348567" y="3811641"/>
            <a:ext cx="651892" cy="651892"/>
          </a:xfrm>
          <a:prstGeom prst="rect">
            <a:avLst/>
          </a:prstGeom>
        </p:spPr>
      </p:pic>
      <p:pic>
        <p:nvPicPr>
          <p:cNvPr id="11" name="Graphique 10" descr="Costume club avec un remplissage uni">
            <a:extLst>
              <a:ext uri="{FF2B5EF4-FFF2-40B4-BE49-F238E27FC236}">
                <a16:creationId xmlns:a16="http://schemas.microsoft.com/office/drawing/2014/main" id="{3F221417-13BF-4A62-43A0-391C3D62C16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353989" y="3072002"/>
            <a:ext cx="650598" cy="650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1880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E64BD3-EE73-C1BD-CC54-3A808B0035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oker Table - Images et vidéos libres de droits | Adobe Stock">
            <a:extLst>
              <a:ext uri="{FF2B5EF4-FFF2-40B4-BE49-F238E27FC236}">
                <a16:creationId xmlns:a16="http://schemas.microsoft.com/office/drawing/2014/main" id="{87850D7A-D021-C458-7EEE-3C28EF849B2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E326078-F030-AD4E-11A5-1D0784A12F06}"/>
              </a:ext>
            </a:extLst>
          </p:cNvPr>
          <p:cNvSpPr/>
          <p:nvPr/>
        </p:nvSpPr>
        <p:spPr>
          <a:xfrm>
            <a:off x="4439920" y="570271"/>
            <a:ext cx="7589848" cy="853948"/>
          </a:xfrm>
          <a:prstGeom prst="rect">
            <a:avLst/>
          </a:prstGeom>
          <a:solidFill>
            <a:srgbClr val="E7002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DD03CC30-95A8-82C3-9C2F-7FAE5DAC4E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20160" y="319998"/>
            <a:ext cx="8047376" cy="984230"/>
          </a:xfrm>
        </p:spPr>
        <p:txBody>
          <a:bodyPr>
            <a:normAutofit/>
          </a:bodyPr>
          <a:lstStyle/>
          <a:p>
            <a:r>
              <a:rPr lang="fr-FR" sz="4400" dirty="0">
                <a:solidFill>
                  <a:schemeClr val="bg1"/>
                </a:solidFill>
                <a:latin typeface="ROG Fonts" panose="00000500000000000000" pitchFamily="50" charset="0"/>
              </a:rPr>
              <a:t>table invalide</a:t>
            </a:r>
          </a:p>
        </p:txBody>
      </p:sp>
      <p:pic>
        <p:nvPicPr>
          <p:cNvPr id="5" name="Image 4" descr="Une image contenant cercle, rouge, Carmin, Graphique&#10;&#10;Le contenu généré par l’IA peut être incorrect.">
            <a:extLst>
              <a:ext uri="{FF2B5EF4-FFF2-40B4-BE49-F238E27FC236}">
                <a16:creationId xmlns:a16="http://schemas.microsoft.com/office/drawing/2014/main" id="{2423E7D6-176B-18CD-A103-49E1639BC5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0510" y="-370321"/>
            <a:ext cx="3429000" cy="3429000"/>
          </a:xfrm>
          <a:prstGeom prst="rect">
            <a:avLst/>
          </a:prstGeom>
          <a:effectLst>
            <a:outerShdw blurRad="50800" dist="38100" dir="10800000" sx="103000" sy="103000" algn="r" rotWithShape="0">
              <a:prstClr val="black">
                <a:alpha val="40000"/>
              </a:prstClr>
            </a:outerShdw>
          </a:effectLst>
        </p:spPr>
      </p:pic>
      <p:pic>
        <p:nvPicPr>
          <p:cNvPr id="12" name="Image 11" descr="Une image contenant table, Jeux, Jeux et sports d’intérieur, Jeu de table&#10;&#10;Le contenu généré par l’IA peut être incorrect.">
            <a:extLst>
              <a:ext uri="{FF2B5EF4-FFF2-40B4-BE49-F238E27FC236}">
                <a16:creationId xmlns:a16="http://schemas.microsoft.com/office/drawing/2014/main" id="{22F8579A-86D7-16E0-1168-FAE995F9FA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3556" y="2190793"/>
            <a:ext cx="5512382" cy="3828043"/>
          </a:xfrm>
          <a:prstGeom prst="rect">
            <a:avLst/>
          </a:prstGeom>
          <a:ln w="5715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4809785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EF391C-AA83-730C-F0DE-D526567918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oker Table - Images et vidéos libres de droits | Adobe Stock">
            <a:extLst>
              <a:ext uri="{FF2B5EF4-FFF2-40B4-BE49-F238E27FC236}">
                <a16:creationId xmlns:a16="http://schemas.microsoft.com/office/drawing/2014/main" id="{0AC0A985-DE6A-424A-4DD5-F14F5B0F37F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7D9EFF7-ABD7-2353-02EC-B4A6C2F46DC7}"/>
              </a:ext>
            </a:extLst>
          </p:cNvPr>
          <p:cNvSpPr/>
          <p:nvPr/>
        </p:nvSpPr>
        <p:spPr>
          <a:xfrm>
            <a:off x="5428527" y="570271"/>
            <a:ext cx="6601240" cy="853948"/>
          </a:xfrm>
          <a:prstGeom prst="rect">
            <a:avLst/>
          </a:prstGeom>
          <a:solidFill>
            <a:srgbClr val="E7002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98D842C-6013-A232-2F1E-04F4AF5BFB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68580" y="319998"/>
            <a:ext cx="7098955" cy="984230"/>
          </a:xfrm>
        </p:spPr>
        <p:txBody>
          <a:bodyPr>
            <a:normAutofit/>
          </a:bodyPr>
          <a:lstStyle/>
          <a:p>
            <a:r>
              <a:rPr lang="fr-FR" sz="4400" dirty="0">
                <a:solidFill>
                  <a:schemeClr val="bg1"/>
                </a:solidFill>
                <a:latin typeface="ROG Fonts" panose="00000500000000000000" pitchFamily="50" charset="0"/>
              </a:rPr>
              <a:t>Table valide</a:t>
            </a:r>
          </a:p>
        </p:txBody>
      </p:sp>
      <p:pic>
        <p:nvPicPr>
          <p:cNvPr id="5" name="Image 4" descr="Une image contenant cercle, rouge, Carmin, Graphique&#10;&#10;Le contenu généré par l’IA peut être incorrect.">
            <a:extLst>
              <a:ext uri="{FF2B5EF4-FFF2-40B4-BE49-F238E27FC236}">
                <a16:creationId xmlns:a16="http://schemas.microsoft.com/office/drawing/2014/main" id="{260899A6-2C0A-A9C2-9C74-8F8AE0B900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0510" y="-370321"/>
            <a:ext cx="3429000" cy="3429000"/>
          </a:xfrm>
          <a:prstGeom prst="rect">
            <a:avLst/>
          </a:prstGeom>
          <a:effectLst>
            <a:outerShdw blurRad="50800" dist="38100" dir="10800000" sx="103000" sy="103000" algn="r" rotWithShape="0">
              <a:prstClr val="black">
                <a:alpha val="40000"/>
              </a:prstClr>
            </a:outerShdw>
          </a:effectLst>
        </p:spPr>
      </p:pic>
      <p:pic>
        <p:nvPicPr>
          <p:cNvPr id="7" name="Image 6" descr="Une image contenant Jeu de cartes, Carmin, Jeux, intérieur&#10;&#10;Le contenu généré par l’IA peut être incorrect.">
            <a:extLst>
              <a:ext uri="{FF2B5EF4-FFF2-40B4-BE49-F238E27FC236}">
                <a16:creationId xmlns:a16="http://schemas.microsoft.com/office/drawing/2014/main" id="{9D7C9AFA-970D-4191-35FD-ABC48933D7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494828" y="1107334"/>
            <a:ext cx="4440339" cy="5920452"/>
          </a:xfrm>
          <a:prstGeom prst="rect">
            <a:avLst/>
          </a:prstGeom>
          <a:ln w="7620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8004355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DFBEEC-F3C3-5CC0-6555-DA2C814661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oker Table - Images et vidéos libres de droits | Adobe Stock">
            <a:extLst>
              <a:ext uri="{FF2B5EF4-FFF2-40B4-BE49-F238E27FC236}">
                <a16:creationId xmlns:a16="http://schemas.microsoft.com/office/drawing/2014/main" id="{39AA1804-DD79-EA2F-9077-FD36CF90DA6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672889E-0167-070D-65C4-16818CFD2723}"/>
              </a:ext>
            </a:extLst>
          </p:cNvPr>
          <p:cNvSpPr/>
          <p:nvPr/>
        </p:nvSpPr>
        <p:spPr>
          <a:xfrm>
            <a:off x="7454096" y="570271"/>
            <a:ext cx="4575672" cy="853948"/>
          </a:xfrm>
          <a:prstGeom prst="rect">
            <a:avLst/>
          </a:prstGeom>
          <a:solidFill>
            <a:srgbClr val="E7002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91D28B1-B2BE-0564-658C-CEA07CADF5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11688" y="319998"/>
            <a:ext cx="5255848" cy="984230"/>
          </a:xfrm>
        </p:spPr>
        <p:txBody>
          <a:bodyPr>
            <a:normAutofit/>
          </a:bodyPr>
          <a:lstStyle/>
          <a:p>
            <a:r>
              <a:rPr lang="fr-FR" sz="4400" dirty="0">
                <a:solidFill>
                  <a:schemeClr val="bg1"/>
                </a:solidFill>
                <a:latin typeface="ROG Fonts" panose="00000500000000000000" pitchFamily="50" charset="0"/>
              </a:rPr>
              <a:t>Etapes</a:t>
            </a:r>
          </a:p>
        </p:txBody>
      </p:sp>
      <p:pic>
        <p:nvPicPr>
          <p:cNvPr id="5" name="Image 4" descr="Une image contenant cercle, rouge, Carmin, Graphique&#10;&#10;Le contenu généré par l’IA peut être incorrect.">
            <a:extLst>
              <a:ext uri="{FF2B5EF4-FFF2-40B4-BE49-F238E27FC236}">
                <a16:creationId xmlns:a16="http://schemas.microsoft.com/office/drawing/2014/main" id="{F1D8C6F3-BCB7-7FDB-82B1-BCBDA8A63E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0510" y="-370321"/>
            <a:ext cx="3429000" cy="3429000"/>
          </a:xfrm>
          <a:prstGeom prst="rect">
            <a:avLst/>
          </a:prstGeom>
          <a:effectLst>
            <a:outerShdw blurRad="50800" dist="38100" dir="10800000" sx="103000" sy="103000" algn="r" rotWithShape="0">
              <a:prstClr val="black">
                <a:alpha val="40000"/>
              </a:prstClr>
            </a:outerShdw>
          </a:effectLst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CF5BED1C-E3C4-CC39-2C23-E426D036A323}"/>
              </a:ext>
            </a:extLst>
          </p:cNvPr>
          <p:cNvSpPr/>
          <p:nvPr/>
        </p:nvSpPr>
        <p:spPr>
          <a:xfrm>
            <a:off x="0" y="1791263"/>
            <a:ext cx="8046720" cy="853948"/>
          </a:xfrm>
          <a:prstGeom prst="rect">
            <a:avLst/>
          </a:prstGeom>
          <a:solidFill>
            <a:srgbClr val="E7002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Rectangle 2">
            <a:extLst>
              <a:ext uri="{FF2B5EF4-FFF2-40B4-BE49-F238E27FC236}">
                <a16:creationId xmlns:a16="http://schemas.microsoft.com/office/drawing/2014/main" id="{050FAFDA-DAD5-5FB4-DA07-5AFF446811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3424" y="1874499"/>
            <a:ext cx="8931669" cy="57015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Chargement de l’image de la table (</a:t>
            </a:r>
            <a:r>
              <a:rPr kumimoji="0" lang="fr-FR" altLang="fr-FR" sz="1600" b="1" i="0" u="none" strike="noStrike" cap="none" normalizeH="0" baseline="0" dirty="0">
                <a:ln>
                  <a:noFill/>
                </a:ln>
                <a:solidFill>
                  <a:schemeClr val="accent3">
                    <a:lumMod val="60000"/>
                    <a:lumOff val="40000"/>
                  </a:schemeClr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cv2.imread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)</a:t>
            </a: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endParaRPr kumimoji="0" lang="fr-FR" altLang="fr-FR" sz="105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masis MT Pro Black" panose="02040A04050005020304" pitchFamily="18" charset="0"/>
            </a:endParaRP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Seuillage binaire de l’image (</a:t>
            </a:r>
            <a:r>
              <a:rPr kumimoji="0" lang="fr-FR" altLang="fr-FR" sz="1600" b="1" i="0" u="none" strike="noStrike" cap="none" normalizeH="0" baseline="0" dirty="0">
                <a:ln>
                  <a:noFill/>
                </a:ln>
                <a:solidFill>
                  <a:schemeClr val="accent3">
                    <a:lumMod val="60000"/>
                    <a:lumOff val="40000"/>
                  </a:schemeClr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cv2.threshold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)</a:t>
            </a: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endParaRPr kumimoji="0" lang="fr-FR" altLang="fr-FR" sz="105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masis MT Pro Black" panose="02040A04050005020304" pitchFamily="18" charset="0"/>
            </a:endParaRP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Détection des contours aves </a:t>
            </a:r>
            <a:r>
              <a:rPr kumimoji="0" lang="fr-FR" altLang="fr-FR" sz="1600" b="1" i="0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cv2.findContours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et filtrage avec </a:t>
            </a:r>
            <a:r>
              <a:rPr kumimoji="0" lang="fr-FR" altLang="fr-FR" sz="1600" b="1" i="0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cv2.contourArea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endParaRPr kumimoji="0" lang="fr-FR" altLang="fr-FR" sz="105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masis MT Pro Black" panose="02040A04050005020304" pitchFamily="18" charset="0"/>
            </a:endParaRP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Pour chaque contour de carte :</a:t>
            </a:r>
            <a:endParaRPr kumimoji="0" lang="fr-FR" altLang="fr-FR" sz="1050" b="0" i="0" u="none" strike="noStrike" cap="none" normalizeH="0" baseline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latin typeface="Amasis MT Pro Black" panose="02040A04050005020304" pitchFamily="18" charset="0"/>
            </a:endParaRPr>
          </a:p>
          <a:p>
            <a:pPr marR="0" lvl="1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fr-FR" altLang="fr-FR" sz="1600" dirty="0">
                <a:solidFill>
                  <a:schemeClr val="bg2">
                    <a:lumMod val="50000"/>
                  </a:schemeClr>
                </a:solidFill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4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.1. Perspective de la carte (</a:t>
            </a:r>
            <a:r>
              <a:rPr kumimoji="0" lang="fr-FR" altLang="fr-FR" sz="1600" b="1" i="0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cv2.warpPerspective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)</a:t>
            </a:r>
            <a:endParaRPr kumimoji="0" lang="fr-FR" altLang="fr-FR" sz="1050" b="0" i="0" u="none" strike="noStrike" cap="none" normalizeH="0" baseline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latin typeface="Amasis MT Pro Black" panose="02040A04050005020304" pitchFamily="18" charset="0"/>
              <a:sym typeface="Wingdings" panose="05000000000000000000" pitchFamily="2" charset="2"/>
            </a:endParaRPr>
          </a:p>
          <a:p>
            <a:pPr marR="0" lvl="1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4.2.ROI sur le coin supérieur gauche</a:t>
            </a:r>
            <a:endParaRPr kumimoji="0" lang="fr-FR" altLang="fr-FR" sz="1050" b="0" i="0" u="none" strike="noStrike" cap="none" normalizeH="0" baseline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latin typeface="Amasis MT Pro Black" panose="02040A04050005020304" pitchFamily="18" charset="0"/>
              <a:sym typeface="Wingdings" panose="05000000000000000000" pitchFamily="2" charset="2"/>
            </a:endParaRPr>
          </a:p>
          <a:p>
            <a:pPr lvl="1"/>
            <a:r>
              <a:rPr lang="fr-FR" altLang="fr-FR" sz="1600" dirty="0">
                <a:solidFill>
                  <a:schemeClr val="bg2">
                    <a:lumMod val="50000"/>
                  </a:schemeClr>
                </a:solidFill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4.3. R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efaire un </a:t>
            </a:r>
            <a:r>
              <a:rPr kumimoji="0" lang="fr-FR" altLang="fr-FR" sz="1600" b="1" i="0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cv2.findContours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sur le ROI + Tri de la liste pour garder que les 2 plus grande aires</a:t>
            </a:r>
            <a:r>
              <a:rPr lang="fr-FR" altLang="fr-FR" sz="1050" dirty="0">
                <a:solidFill>
                  <a:schemeClr val="bg2">
                    <a:lumMod val="50000"/>
                  </a:schemeClr>
                </a:solidFill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fr-FR" altLang="fr-FR" sz="1600" dirty="0">
                <a:solidFill>
                  <a:schemeClr val="bg2">
                    <a:lumMod val="50000"/>
                  </a:schemeClr>
                </a:solidFill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(cv2.contourArea)</a:t>
            </a:r>
            <a:endParaRPr kumimoji="0" lang="fr-FR" altLang="fr-FR" sz="1050" b="0" i="0" u="none" strike="noStrike" cap="none" normalizeH="0" baseline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latin typeface="Amasis MT Pro Black" panose="02040A04050005020304" pitchFamily="18" charset="0"/>
              <a:sym typeface="Wingdings" panose="05000000000000000000" pitchFamily="2" charset="2"/>
            </a:endParaRPr>
          </a:p>
          <a:p>
            <a:pPr marR="0" lvl="1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4.4. Pour chaque image :</a:t>
            </a:r>
            <a:endParaRPr kumimoji="0" lang="fr-FR" altLang="fr-FR" sz="1050" b="0" i="0" u="none" strike="noStrike" cap="none" normalizeH="0" baseline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latin typeface="Amasis MT Pro Black" panose="02040A04050005020304" pitchFamily="18" charset="0"/>
              <a:sym typeface="Wingdings" panose="05000000000000000000" pitchFamily="2" charset="2"/>
            </a:endParaRPr>
          </a:p>
          <a:p>
            <a:pPr marR="0" lvl="2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4.4.1. Chargement des modèles pour la comparaison</a:t>
            </a:r>
            <a:endParaRPr kumimoji="0" lang="fr-FR" altLang="fr-FR" sz="1050" b="0" i="0" u="none" strike="noStrike" cap="none" normalizeH="0" baseline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latin typeface="Amasis MT Pro Black" panose="02040A04050005020304" pitchFamily="18" charset="0"/>
              <a:sym typeface="Wingdings" panose="05000000000000000000" pitchFamily="2" charset="2"/>
            </a:endParaRPr>
          </a:p>
          <a:p>
            <a:pPr lvl="2"/>
            <a:r>
              <a:rPr lang="fr-FR" altLang="fr-FR" sz="1600" dirty="0">
                <a:solidFill>
                  <a:schemeClr val="bg2">
                    <a:lumMod val="50000"/>
                  </a:schemeClr>
                </a:solidFill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4.4.2. R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edimensionne l’image et le modèle</a:t>
            </a:r>
            <a:r>
              <a:rPr lang="fr-FR" altLang="fr-FR" sz="1600" dirty="0">
                <a:solidFill>
                  <a:schemeClr val="bg2">
                    <a:lumMod val="50000"/>
                  </a:schemeClr>
                </a:solidFill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(cv2.resize)</a:t>
            </a:r>
          </a:p>
          <a:p>
            <a:pPr lvl="2"/>
            <a:r>
              <a:rPr lang="fr-FR" altLang="fr-FR" sz="1600" dirty="0">
                <a:solidFill>
                  <a:schemeClr val="bg2">
                    <a:lumMod val="50000"/>
                  </a:schemeClr>
                </a:solidFill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	+</a:t>
            </a:r>
            <a:br>
              <a:rPr lang="fr-FR" altLang="fr-FR" sz="1600" dirty="0">
                <a:solidFill>
                  <a:schemeClr val="bg2">
                    <a:lumMod val="50000"/>
                  </a:schemeClr>
                </a:solidFill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</a:br>
            <a:r>
              <a:rPr lang="fr-FR" altLang="fr-FR" sz="1600" dirty="0">
                <a:solidFill>
                  <a:schemeClr val="bg2">
                    <a:lumMod val="50000"/>
                  </a:schemeClr>
                </a:solidFill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          Seuillage binaire inverse (cv2.threshold)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endParaRPr kumimoji="0" lang="fr-FR" altLang="fr-FR" sz="1050" b="0" i="0" u="none" strike="noStrike" cap="none" normalizeH="0" baseline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latin typeface="Amasis MT Pro Black" panose="02040A04050005020304" pitchFamily="18" charset="0"/>
              <a:sym typeface="Wingdings" panose="05000000000000000000" pitchFamily="2" charset="2"/>
            </a:endParaRPr>
          </a:p>
          <a:p>
            <a:pPr lvl="2"/>
            <a:r>
              <a:rPr lang="fr-FR" altLang="fr-FR" sz="1600" dirty="0">
                <a:solidFill>
                  <a:schemeClr val="bg2">
                    <a:lumMod val="50000"/>
                  </a:schemeClr>
                </a:solidFill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4.4.3. XOR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(</a:t>
            </a:r>
            <a:r>
              <a:rPr kumimoji="0" lang="fr-FR" altLang="fr-FR" sz="1600" b="1" i="0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cv2.bitwise_xor</a:t>
            </a:r>
            <a:r>
              <a:rPr lang="fr-FR" altLang="fr-FR" sz="1600" dirty="0">
                <a:solidFill>
                  <a:schemeClr val="bg2">
                    <a:lumMod val="50000"/>
                  </a:schemeClr>
                </a:solidFill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)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entre l’image et chaque image du modèle.</a:t>
            </a:r>
            <a:endParaRPr kumimoji="0" lang="fr-FR" altLang="fr-FR" sz="1050" b="0" i="0" u="none" strike="noStrike" cap="none" normalizeH="0" baseline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latin typeface="Amasis MT Pro Black" panose="02040A04050005020304" pitchFamily="18" charset="0"/>
              <a:sym typeface="Wingdings" panose="05000000000000000000" pitchFamily="2" charset="2"/>
            </a:endParaRPr>
          </a:p>
          <a:p>
            <a:pPr lvl="2"/>
            <a:r>
              <a:rPr lang="fr-FR" altLang="fr-FR" sz="1600" dirty="0">
                <a:solidFill>
                  <a:schemeClr val="bg2">
                    <a:lumMod val="50000"/>
                  </a:schemeClr>
                </a:solidFill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4.4.4.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Compte le nombre de pixel blanc avec </a:t>
            </a:r>
            <a:r>
              <a:rPr kumimoji="0" lang="fr-FR" altLang="fr-FR" sz="1600" b="1" i="0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cv2.countNonZero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</a:p>
          <a:p>
            <a:pPr lvl="2"/>
            <a:r>
              <a:rPr lang="fr-FR" altLang="fr-FR" sz="1600" dirty="0">
                <a:solidFill>
                  <a:schemeClr val="bg2">
                    <a:lumMod val="50000"/>
                  </a:schemeClr>
                </a:solidFill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4.4.5. O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n garde le nom du modèle qui en a le moins.</a:t>
            </a:r>
          </a:p>
          <a:p>
            <a:pPr lvl="2"/>
            <a:endParaRPr kumimoji="0" lang="fr-FR" altLang="fr-FR" sz="1050" b="0" i="0" u="none" strike="noStrike" cap="none" normalizeH="0" baseline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latin typeface="Amasis MT Pro Black" panose="02040A04050005020304" pitchFamily="18" charset="0"/>
              <a:sym typeface="Wingdings" panose="05000000000000000000" pitchFamily="2" charset="2"/>
            </a:endParaRPr>
          </a:p>
          <a:p>
            <a:pPr marR="0" lvl="1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4.5. Moyenne des positions des pixels de la carte</a:t>
            </a:r>
          </a:p>
          <a:p>
            <a:pPr marL="685800" marR="0" lvl="1" indent="-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endParaRPr kumimoji="0" lang="fr-FR" altLang="fr-FR" sz="1050" b="0" i="0" u="none" strike="noStrike" cap="none" normalizeH="0" baseline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latin typeface="Amasis MT Pro Black" panose="02040A04050005020304" pitchFamily="18" charset="0"/>
              <a:sym typeface="Wingdings" panose="05000000000000000000" pitchFamily="2" charset="2"/>
            </a:endParaRP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Comparer toutes les mains du poker</a:t>
            </a: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endParaRPr kumimoji="0" lang="fr-FR" altLang="fr-FR" sz="1050" b="0" i="0" u="none" strike="noStrike" cap="none" normalizeH="0" baseline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latin typeface="Amasis MT Pro Black" panose="02040A04050005020304" pitchFamily="18" charset="0"/>
              <a:sym typeface="Wingdings" panose="05000000000000000000" pitchFamily="2" charset="2"/>
            </a:endParaRPr>
          </a:p>
          <a:p>
            <a:pPr marL="228600" lvl="0" indent="-228600">
              <a:buFont typeface="+mj-lt"/>
              <a:buAutoNum type="arabicPeriod"/>
            </a:pP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Dessine </a:t>
            </a:r>
            <a:r>
              <a:rPr lang="fr-FR" altLang="fr-FR" sz="1600" dirty="0">
                <a:solidFill>
                  <a:schemeClr val="bg2">
                    <a:lumMod val="50000"/>
                  </a:schemeClr>
                </a:solidFill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les contours de cartes avec </a:t>
            </a:r>
            <a:r>
              <a:rPr kumimoji="0" lang="fr-FR" altLang="fr-FR" sz="1600" b="1" i="0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cv2.rectangle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+ écrit la main avec </a:t>
            </a:r>
            <a:r>
              <a:rPr kumimoji="0" lang="fr-FR" altLang="fr-FR" sz="1600" b="1" i="0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cv2.putText</a:t>
            </a:r>
          </a:p>
        </p:txBody>
      </p:sp>
      <p:pic>
        <p:nvPicPr>
          <p:cNvPr id="46" name="Image 45" descr="Une image contenant capture d’écran, Jeu de cartes, texte&#10;&#10;Le contenu généré par l’IA peut être incorrect.">
            <a:extLst>
              <a:ext uri="{FF2B5EF4-FFF2-40B4-BE49-F238E27FC236}">
                <a16:creationId xmlns:a16="http://schemas.microsoft.com/office/drawing/2014/main" id="{E78235F0-499A-E885-9325-32BA791B8F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3795" y="2819762"/>
            <a:ext cx="4833741" cy="3811033"/>
          </a:xfrm>
          <a:prstGeom prst="rect">
            <a:avLst/>
          </a:prstGeom>
        </p:spPr>
      </p:pic>
      <p:pic>
        <p:nvPicPr>
          <p:cNvPr id="3" name="Image 2" descr="Une image contenant Jeu de cartes, Carmin, Jeux, intérieur&#10;&#10;Le contenu généré par l’IA peut être incorrect.">
            <a:extLst>
              <a:ext uri="{FF2B5EF4-FFF2-40B4-BE49-F238E27FC236}">
                <a16:creationId xmlns:a16="http://schemas.microsoft.com/office/drawing/2014/main" id="{E8DACCBC-5116-053C-FE38-D4F29B43FE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8454273" y="1683091"/>
            <a:ext cx="996060" cy="1328080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7625770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D3692D-6C25-D1BC-43C1-0B99C89A84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oker Table - Images et vidéos libres de droits | Adobe Stock">
            <a:extLst>
              <a:ext uri="{FF2B5EF4-FFF2-40B4-BE49-F238E27FC236}">
                <a16:creationId xmlns:a16="http://schemas.microsoft.com/office/drawing/2014/main" id="{04C36D7B-5AD2-0B6D-9B93-DE667EC9358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D8D7B93-681C-188D-8041-3043ED0FBE35}"/>
              </a:ext>
            </a:extLst>
          </p:cNvPr>
          <p:cNvSpPr/>
          <p:nvPr/>
        </p:nvSpPr>
        <p:spPr>
          <a:xfrm>
            <a:off x="7454096" y="570271"/>
            <a:ext cx="4575672" cy="853948"/>
          </a:xfrm>
          <a:prstGeom prst="rect">
            <a:avLst/>
          </a:prstGeom>
          <a:solidFill>
            <a:srgbClr val="E7002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98FC04B-7E97-CF79-0932-C2968609B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11688" y="319998"/>
            <a:ext cx="5255848" cy="984230"/>
          </a:xfrm>
        </p:spPr>
        <p:txBody>
          <a:bodyPr>
            <a:normAutofit/>
          </a:bodyPr>
          <a:lstStyle/>
          <a:p>
            <a:r>
              <a:rPr lang="fr-FR" sz="4400" dirty="0">
                <a:solidFill>
                  <a:schemeClr val="bg1"/>
                </a:solidFill>
                <a:latin typeface="ROG Fonts" panose="00000500000000000000" pitchFamily="50" charset="0"/>
              </a:rPr>
              <a:t>Etapes</a:t>
            </a:r>
          </a:p>
        </p:txBody>
      </p:sp>
      <p:pic>
        <p:nvPicPr>
          <p:cNvPr id="5" name="Image 4" descr="Une image contenant cercle, rouge, Carmin, Graphique&#10;&#10;Le contenu généré par l’IA peut être incorrect.">
            <a:extLst>
              <a:ext uri="{FF2B5EF4-FFF2-40B4-BE49-F238E27FC236}">
                <a16:creationId xmlns:a16="http://schemas.microsoft.com/office/drawing/2014/main" id="{839E05DB-4E45-5D5C-8FBF-4CCDA74152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0510" y="-370321"/>
            <a:ext cx="3429000" cy="3429000"/>
          </a:xfrm>
          <a:prstGeom prst="rect">
            <a:avLst/>
          </a:prstGeom>
          <a:effectLst>
            <a:outerShdw blurRad="50800" dist="38100" dir="10800000" sx="103000" sy="103000" algn="r" rotWithShape="0">
              <a:prstClr val="black">
                <a:alpha val="40000"/>
              </a:prstClr>
            </a:outerShdw>
          </a:effectLst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29656FA1-6C3E-9F52-1B45-FFB8C62F0F49}"/>
              </a:ext>
            </a:extLst>
          </p:cNvPr>
          <p:cNvSpPr/>
          <p:nvPr/>
        </p:nvSpPr>
        <p:spPr>
          <a:xfrm>
            <a:off x="0" y="1791263"/>
            <a:ext cx="8763000" cy="853948"/>
          </a:xfrm>
          <a:prstGeom prst="rect">
            <a:avLst/>
          </a:prstGeom>
          <a:solidFill>
            <a:srgbClr val="E7002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Rectangle 2">
            <a:extLst>
              <a:ext uri="{FF2B5EF4-FFF2-40B4-BE49-F238E27FC236}">
                <a16:creationId xmlns:a16="http://schemas.microsoft.com/office/drawing/2014/main" id="{9E2145BA-DFF6-D994-1B23-76BE170229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3424" y="1193779"/>
            <a:ext cx="8931669" cy="57015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Chargement de l’image de la table (</a:t>
            </a:r>
            <a:r>
              <a:rPr kumimoji="0" lang="fr-FR" altLang="fr-FR" sz="1600" b="1" i="0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cv2.imread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)</a:t>
            </a: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endParaRPr kumimoji="0" lang="fr-FR" altLang="fr-FR" sz="1050" b="0" i="0" u="none" strike="noStrike" cap="none" normalizeH="0" baseline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latin typeface="Amasis MT Pro Black" panose="02040A04050005020304" pitchFamily="18" charset="0"/>
            </a:endParaRP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Seuillage binaire de l’image (</a:t>
            </a:r>
            <a:r>
              <a:rPr kumimoji="0" lang="fr-FR" altLang="fr-FR" sz="1600" b="1" i="0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cv2.threshold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)</a:t>
            </a: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endParaRPr kumimoji="0" lang="fr-FR" altLang="fr-FR" sz="105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masis MT Pro Black" panose="02040A04050005020304" pitchFamily="18" charset="0"/>
            </a:endParaRP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Détection des contours aves </a:t>
            </a:r>
            <a:r>
              <a:rPr kumimoji="0" lang="fr-FR" altLang="fr-FR" sz="1600" b="1" i="0" u="none" strike="noStrike" cap="none" normalizeH="0" baseline="0" dirty="0">
                <a:ln>
                  <a:noFill/>
                </a:ln>
                <a:solidFill>
                  <a:schemeClr val="accent3">
                    <a:lumMod val="60000"/>
                    <a:lumOff val="40000"/>
                  </a:schemeClr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cv2.findContours</a:t>
            </a:r>
            <a:r>
              <a:rPr kumimoji="0" lang="fr-FR" altLang="fr-FR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et filtrage avec </a:t>
            </a:r>
            <a:r>
              <a:rPr kumimoji="0" lang="fr-FR" altLang="fr-FR" sz="1600" b="1" i="0" u="none" strike="noStrike" cap="none" normalizeH="0" baseline="0" dirty="0">
                <a:ln>
                  <a:noFill/>
                </a:ln>
                <a:solidFill>
                  <a:schemeClr val="accent3">
                    <a:lumMod val="60000"/>
                    <a:lumOff val="40000"/>
                  </a:schemeClr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cv2.contourArea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33517"/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endParaRPr kumimoji="0" lang="fr-FR" altLang="fr-FR" sz="105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masis MT Pro Black" panose="02040A04050005020304" pitchFamily="18" charset="0"/>
            </a:endParaRP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Pour chaque contour de carte :</a:t>
            </a:r>
            <a:endParaRPr kumimoji="0" lang="fr-FR" altLang="fr-FR" sz="1050" b="0" i="0" u="none" strike="noStrike" cap="none" normalizeH="0" baseline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latin typeface="Amasis MT Pro Black" panose="02040A04050005020304" pitchFamily="18" charset="0"/>
            </a:endParaRPr>
          </a:p>
          <a:p>
            <a:pPr marR="0" lvl="1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fr-FR" altLang="fr-FR" sz="1600" dirty="0">
                <a:solidFill>
                  <a:schemeClr val="bg2">
                    <a:lumMod val="50000"/>
                  </a:schemeClr>
                </a:solidFill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4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.1. Perspective de la carte (</a:t>
            </a:r>
            <a:r>
              <a:rPr kumimoji="0" lang="fr-FR" altLang="fr-FR" sz="1600" b="1" i="0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cv2.warpPerspective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)</a:t>
            </a:r>
            <a:endParaRPr kumimoji="0" lang="fr-FR" altLang="fr-FR" sz="1050" b="0" i="0" u="none" strike="noStrike" cap="none" normalizeH="0" baseline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latin typeface="Amasis MT Pro Black" panose="02040A04050005020304" pitchFamily="18" charset="0"/>
              <a:sym typeface="Wingdings" panose="05000000000000000000" pitchFamily="2" charset="2"/>
            </a:endParaRPr>
          </a:p>
          <a:p>
            <a:pPr marR="0" lvl="1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4.2.ROI sur le coin supérieur gauche</a:t>
            </a:r>
            <a:endParaRPr kumimoji="0" lang="fr-FR" altLang="fr-FR" sz="1050" b="0" i="0" u="none" strike="noStrike" cap="none" normalizeH="0" baseline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latin typeface="Amasis MT Pro Black" panose="02040A04050005020304" pitchFamily="18" charset="0"/>
              <a:sym typeface="Wingdings" panose="05000000000000000000" pitchFamily="2" charset="2"/>
            </a:endParaRPr>
          </a:p>
          <a:p>
            <a:pPr lvl="1"/>
            <a:r>
              <a:rPr lang="fr-FR" altLang="fr-FR" sz="1600" dirty="0">
                <a:solidFill>
                  <a:schemeClr val="bg2">
                    <a:lumMod val="50000"/>
                  </a:schemeClr>
                </a:solidFill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4.3. R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efaire un </a:t>
            </a:r>
            <a:r>
              <a:rPr kumimoji="0" lang="fr-FR" altLang="fr-FR" sz="1600" b="1" i="0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cv2.findContours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sur le ROI + Tri de la liste pour garder que les 2 plus grande aires</a:t>
            </a:r>
            <a:r>
              <a:rPr lang="fr-FR" altLang="fr-FR" sz="1050" dirty="0">
                <a:solidFill>
                  <a:schemeClr val="bg2">
                    <a:lumMod val="50000"/>
                  </a:schemeClr>
                </a:solidFill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fr-FR" altLang="fr-FR" sz="1600" dirty="0">
                <a:solidFill>
                  <a:schemeClr val="bg2">
                    <a:lumMod val="50000"/>
                  </a:schemeClr>
                </a:solidFill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(cv2.contourArea)</a:t>
            </a:r>
            <a:endParaRPr kumimoji="0" lang="fr-FR" altLang="fr-FR" sz="1050" b="0" i="0" u="none" strike="noStrike" cap="none" normalizeH="0" baseline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latin typeface="Amasis MT Pro Black" panose="02040A04050005020304" pitchFamily="18" charset="0"/>
              <a:sym typeface="Wingdings" panose="05000000000000000000" pitchFamily="2" charset="2"/>
            </a:endParaRPr>
          </a:p>
          <a:p>
            <a:pPr marR="0" lvl="1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4.4. Pour chaque image :</a:t>
            </a:r>
            <a:endParaRPr kumimoji="0" lang="fr-FR" altLang="fr-FR" sz="1050" b="0" i="0" u="none" strike="noStrike" cap="none" normalizeH="0" baseline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latin typeface="Amasis MT Pro Black" panose="02040A04050005020304" pitchFamily="18" charset="0"/>
              <a:sym typeface="Wingdings" panose="05000000000000000000" pitchFamily="2" charset="2"/>
            </a:endParaRPr>
          </a:p>
          <a:p>
            <a:pPr marR="0" lvl="2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4.4.1. Chargement des modèles pour la comparaison</a:t>
            </a:r>
            <a:endParaRPr kumimoji="0" lang="fr-FR" altLang="fr-FR" sz="1050" b="0" i="0" u="none" strike="noStrike" cap="none" normalizeH="0" baseline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latin typeface="Amasis MT Pro Black" panose="02040A04050005020304" pitchFamily="18" charset="0"/>
              <a:sym typeface="Wingdings" panose="05000000000000000000" pitchFamily="2" charset="2"/>
            </a:endParaRPr>
          </a:p>
          <a:p>
            <a:pPr lvl="2"/>
            <a:r>
              <a:rPr lang="fr-FR" altLang="fr-FR" sz="1600" dirty="0">
                <a:solidFill>
                  <a:schemeClr val="bg2">
                    <a:lumMod val="50000"/>
                  </a:schemeClr>
                </a:solidFill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4.4.2. R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edimensionne l’image et le modèle</a:t>
            </a:r>
            <a:r>
              <a:rPr lang="fr-FR" altLang="fr-FR" sz="1600" dirty="0">
                <a:solidFill>
                  <a:schemeClr val="bg2">
                    <a:lumMod val="50000"/>
                  </a:schemeClr>
                </a:solidFill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(cv2.resize)</a:t>
            </a:r>
          </a:p>
          <a:p>
            <a:pPr lvl="2"/>
            <a:r>
              <a:rPr lang="fr-FR" altLang="fr-FR" sz="1600" dirty="0">
                <a:solidFill>
                  <a:schemeClr val="bg2">
                    <a:lumMod val="50000"/>
                  </a:schemeClr>
                </a:solidFill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	+</a:t>
            </a:r>
            <a:br>
              <a:rPr lang="fr-FR" altLang="fr-FR" sz="1600" dirty="0">
                <a:solidFill>
                  <a:schemeClr val="bg2">
                    <a:lumMod val="50000"/>
                  </a:schemeClr>
                </a:solidFill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</a:br>
            <a:r>
              <a:rPr lang="fr-FR" altLang="fr-FR" sz="1600" dirty="0">
                <a:solidFill>
                  <a:schemeClr val="bg2">
                    <a:lumMod val="50000"/>
                  </a:schemeClr>
                </a:solidFill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          Seuillage binaire inverse (cv2.threshold)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endParaRPr kumimoji="0" lang="fr-FR" altLang="fr-FR" sz="1050" b="0" i="0" u="none" strike="noStrike" cap="none" normalizeH="0" baseline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latin typeface="Amasis MT Pro Black" panose="02040A04050005020304" pitchFamily="18" charset="0"/>
              <a:sym typeface="Wingdings" panose="05000000000000000000" pitchFamily="2" charset="2"/>
            </a:endParaRPr>
          </a:p>
          <a:p>
            <a:pPr lvl="2"/>
            <a:r>
              <a:rPr lang="fr-FR" altLang="fr-FR" sz="1600" dirty="0">
                <a:solidFill>
                  <a:schemeClr val="bg2">
                    <a:lumMod val="50000"/>
                  </a:schemeClr>
                </a:solidFill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4.4.3. XOR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(</a:t>
            </a:r>
            <a:r>
              <a:rPr kumimoji="0" lang="fr-FR" altLang="fr-FR" sz="1600" b="1" i="0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cv2.bitwise_xor</a:t>
            </a:r>
            <a:r>
              <a:rPr lang="fr-FR" altLang="fr-FR" sz="1600" dirty="0">
                <a:solidFill>
                  <a:schemeClr val="bg2">
                    <a:lumMod val="50000"/>
                  </a:schemeClr>
                </a:solidFill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)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entre l’image et chaque image du modèle.</a:t>
            </a:r>
            <a:endParaRPr kumimoji="0" lang="fr-FR" altLang="fr-FR" sz="1050" b="0" i="0" u="none" strike="noStrike" cap="none" normalizeH="0" baseline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latin typeface="Amasis MT Pro Black" panose="02040A04050005020304" pitchFamily="18" charset="0"/>
              <a:sym typeface="Wingdings" panose="05000000000000000000" pitchFamily="2" charset="2"/>
            </a:endParaRPr>
          </a:p>
          <a:p>
            <a:pPr lvl="2"/>
            <a:r>
              <a:rPr lang="fr-FR" altLang="fr-FR" sz="1600" dirty="0">
                <a:solidFill>
                  <a:schemeClr val="bg2">
                    <a:lumMod val="50000"/>
                  </a:schemeClr>
                </a:solidFill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4.4.4.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Compte le nombre de pixel blanc avec </a:t>
            </a:r>
            <a:r>
              <a:rPr kumimoji="0" lang="fr-FR" altLang="fr-FR" sz="1600" b="1" i="0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cv2.countNonZero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</a:p>
          <a:p>
            <a:pPr lvl="2"/>
            <a:r>
              <a:rPr lang="fr-FR" altLang="fr-FR" sz="1600" dirty="0">
                <a:solidFill>
                  <a:schemeClr val="bg2">
                    <a:lumMod val="50000"/>
                  </a:schemeClr>
                </a:solidFill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4.4.5. O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n garde le nom du modèle qui en a le moins.</a:t>
            </a:r>
          </a:p>
          <a:p>
            <a:pPr lvl="2"/>
            <a:endParaRPr kumimoji="0" lang="fr-FR" altLang="fr-FR" sz="1050" b="0" i="0" u="none" strike="noStrike" cap="none" normalizeH="0" baseline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latin typeface="Amasis MT Pro Black" panose="02040A04050005020304" pitchFamily="18" charset="0"/>
              <a:sym typeface="Wingdings" panose="05000000000000000000" pitchFamily="2" charset="2"/>
            </a:endParaRPr>
          </a:p>
          <a:p>
            <a:pPr marR="0" lvl="1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4.5. Moyenne des positions des pixels de la carte</a:t>
            </a:r>
          </a:p>
          <a:p>
            <a:pPr marL="685800" marR="0" lvl="1" indent="-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endParaRPr kumimoji="0" lang="fr-FR" altLang="fr-FR" sz="1050" b="0" i="0" u="none" strike="noStrike" cap="none" normalizeH="0" baseline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latin typeface="Amasis MT Pro Black" panose="02040A04050005020304" pitchFamily="18" charset="0"/>
              <a:sym typeface="Wingdings" panose="05000000000000000000" pitchFamily="2" charset="2"/>
            </a:endParaRP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Comparer toutes les mains du poker</a:t>
            </a: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endParaRPr kumimoji="0" lang="fr-FR" altLang="fr-FR" sz="1050" b="0" i="0" u="none" strike="noStrike" cap="none" normalizeH="0" baseline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latin typeface="Amasis MT Pro Black" panose="02040A04050005020304" pitchFamily="18" charset="0"/>
              <a:sym typeface="Wingdings" panose="05000000000000000000" pitchFamily="2" charset="2"/>
            </a:endParaRPr>
          </a:p>
          <a:p>
            <a:pPr marL="228600" lvl="0" indent="-228600">
              <a:buFont typeface="+mj-lt"/>
              <a:buAutoNum type="arabicPeriod"/>
            </a:pP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Dessine </a:t>
            </a:r>
            <a:r>
              <a:rPr lang="fr-FR" altLang="fr-FR" sz="1600" dirty="0">
                <a:solidFill>
                  <a:schemeClr val="bg2">
                    <a:lumMod val="50000"/>
                  </a:schemeClr>
                </a:solidFill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les contours de cartes avec </a:t>
            </a:r>
            <a:r>
              <a:rPr kumimoji="0" lang="fr-FR" altLang="fr-FR" sz="1600" b="1" i="0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cv2.rectangle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+ écrit la main avec </a:t>
            </a:r>
            <a:r>
              <a:rPr kumimoji="0" lang="fr-FR" altLang="fr-FR" sz="1600" b="1" i="0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cv2.putText</a:t>
            </a:r>
          </a:p>
        </p:txBody>
      </p:sp>
      <p:pic>
        <p:nvPicPr>
          <p:cNvPr id="6" name="Image 5" descr="Une image contenant Rectangle, Dessin d’enfant, vert&#10;&#10;Le contenu généré par l’IA peut être incorrect.">
            <a:extLst>
              <a:ext uri="{FF2B5EF4-FFF2-40B4-BE49-F238E27FC236}">
                <a16:creationId xmlns:a16="http://schemas.microsoft.com/office/drawing/2014/main" id="{D430A301-18B9-C9B9-5625-23265CB938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3795" y="2846089"/>
            <a:ext cx="4833741" cy="3811033"/>
          </a:xfrm>
          <a:prstGeom prst="rect">
            <a:avLst/>
          </a:prstGeom>
        </p:spPr>
      </p:pic>
      <p:pic>
        <p:nvPicPr>
          <p:cNvPr id="3" name="Image 2" descr="Une image contenant Arts créatifs, Rectangle, Jeu de cartes&#10;&#10;Le contenu généré par l’IA peut être incorrect.">
            <a:extLst>
              <a:ext uri="{FF2B5EF4-FFF2-40B4-BE49-F238E27FC236}">
                <a16:creationId xmlns:a16="http://schemas.microsoft.com/office/drawing/2014/main" id="{103E1F53-B52B-0DB3-15CA-A5E615E3F2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5424" y="2846088"/>
            <a:ext cx="4833741" cy="3811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9038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4A51F6-873F-9E8F-DC1D-9685E4EE27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oker Table - Images et vidéos libres de droits | Adobe Stock">
            <a:extLst>
              <a:ext uri="{FF2B5EF4-FFF2-40B4-BE49-F238E27FC236}">
                <a16:creationId xmlns:a16="http://schemas.microsoft.com/office/drawing/2014/main" id="{A29F9895-E1B3-039F-2574-C761D262A88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264B55E-4AB9-C67F-65D7-05752D25D45F}"/>
              </a:ext>
            </a:extLst>
          </p:cNvPr>
          <p:cNvSpPr/>
          <p:nvPr/>
        </p:nvSpPr>
        <p:spPr>
          <a:xfrm>
            <a:off x="7454096" y="570271"/>
            <a:ext cx="4575672" cy="853948"/>
          </a:xfrm>
          <a:prstGeom prst="rect">
            <a:avLst/>
          </a:prstGeom>
          <a:solidFill>
            <a:srgbClr val="E7002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F6B113C-86BC-8F0F-A74B-B46CD24AAF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11688" y="319998"/>
            <a:ext cx="5255848" cy="984230"/>
          </a:xfrm>
        </p:spPr>
        <p:txBody>
          <a:bodyPr>
            <a:normAutofit/>
          </a:bodyPr>
          <a:lstStyle/>
          <a:p>
            <a:r>
              <a:rPr lang="fr-FR" sz="4400" dirty="0">
                <a:solidFill>
                  <a:schemeClr val="bg1"/>
                </a:solidFill>
                <a:latin typeface="ROG Fonts" panose="00000500000000000000" pitchFamily="50" charset="0"/>
              </a:rPr>
              <a:t>Etapes</a:t>
            </a:r>
          </a:p>
        </p:txBody>
      </p:sp>
      <p:pic>
        <p:nvPicPr>
          <p:cNvPr id="5" name="Image 4" descr="Une image contenant cercle, rouge, Carmin, Graphique&#10;&#10;Le contenu généré par l’IA peut être incorrect.">
            <a:extLst>
              <a:ext uri="{FF2B5EF4-FFF2-40B4-BE49-F238E27FC236}">
                <a16:creationId xmlns:a16="http://schemas.microsoft.com/office/drawing/2014/main" id="{67FB8BCD-66C6-998B-4C74-622334B068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0510" y="-370321"/>
            <a:ext cx="3429000" cy="3429000"/>
          </a:xfrm>
          <a:prstGeom prst="rect">
            <a:avLst/>
          </a:prstGeom>
          <a:effectLst>
            <a:outerShdw blurRad="50800" dist="38100" dir="10800000" sx="103000" sy="103000" algn="r" rotWithShape="0">
              <a:prstClr val="black">
                <a:alpha val="40000"/>
              </a:prstClr>
            </a:outerShdw>
          </a:effectLst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82489838-6940-092C-DA13-B43A6E869268}"/>
              </a:ext>
            </a:extLst>
          </p:cNvPr>
          <p:cNvSpPr/>
          <p:nvPr/>
        </p:nvSpPr>
        <p:spPr>
          <a:xfrm>
            <a:off x="0" y="1791263"/>
            <a:ext cx="8763000" cy="853948"/>
          </a:xfrm>
          <a:prstGeom prst="rect">
            <a:avLst/>
          </a:prstGeom>
          <a:solidFill>
            <a:srgbClr val="E7002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Rectangle 2">
            <a:extLst>
              <a:ext uri="{FF2B5EF4-FFF2-40B4-BE49-F238E27FC236}">
                <a16:creationId xmlns:a16="http://schemas.microsoft.com/office/drawing/2014/main" id="{19E1DED9-91F2-5B8E-ACE1-7CF5831710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3424" y="1193779"/>
            <a:ext cx="8931669" cy="57015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Chargement de l’image de la table (</a:t>
            </a:r>
            <a:r>
              <a:rPr kumimoji="0" lang="fr-FR" altLang="fr-FR" sz="1600" b="1" i="0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cv2.imread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)</a:t>
            </a: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endParaRPr kumimoji="0" lang="fr-FR" altLang="fr-FR" sz="1050" b="0" i="0" u="none" strike="noStrike" cap="none" normalizeH="0" baseline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latin typeface="Amasis MT Pro Black" panose="02040A04050005020304" pitchFamily="18" charset="0"/>
            </a:endParaRP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Seuillage binaire de l’image (</a:t>
            </a:r>
            <a:r>
              <a:rPr kumimoji="0" lang="fr-FR" altLang="fr-FR" sz="1600" b="1" i="0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cv2.threshold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)</a:t>
            </a: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endParaRPr kumimoji="0" lang="fr-FR" altLang="fr-FR" sz="105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masis MT Pro Black" panose="02040A04050005020304" pitchFamily="18" charset="0"/>
            </a:endParaRP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Détection des contours aves </a:t>
            </a:r>
            <a:r>
              <a:rPr kumimoji="0" lang="fr-FR" altLang="fr-FR" sz="1600" b="1" i="0" u="none" strike="noStrike" cap="none" normalizeH="0" baseline="0" dirty="0">
                <a:ln>
                  <a:noFill/>
                </a:ln>
                <a:solidFill>
                  <a:schemeClr val="accent3">
                    <a:lumMod val="60000"/>
                    <a:lumOff val="40000"/>
                  </a:schemeClr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cv2.findContours</a:t>
            </a:r>
            <a:r>
              <a:rPr kumimoji="0" lang="fr-FR" altLang="fr-FR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et filtrage avec </a:t>
            </a:r>
            <a:r>
              <a:rPr kumimoji="0" lang="fr-FR" altLang="fr-FR" sz="1600" b="1" i="0" u="none" strike="noStrike" cap="none" normalizeH="0" baseline="0" dirty="0">
                <a:ln>
                  <a:noFill/>
                </a:ln>
                <a:solidFill>
                  <a:schemeClr val="accent3">
                    <a:lumMod val="60000"/>
                    <a:lumOff val="40000"/>
                  </a:schemeClr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cv2.contourArea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33517"/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endParaRPr kumimoji="0" lang="fr-FR" altLang="fr-FR" sz="105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masis MT Pro Black" panose="02040A04050005020304" pitchFamily="18" charset="0"/>
            </a:endParaRP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Pour chaque contour de carte :</a:t>
            </a:r>
            <a:endParaRPr kumimoji="0" lang="fr-FR" altLang="fr-FR" sz="1050" b="0" i="0" u="none" strike="noStrike" cap="none" normalizeH="0" baseline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latin typeface="Amasis MT Pro Black" panose="02040A04050005020304" pitchFamily="18" charset="0"/>
            </a:endParaRPr>
          </a:p>
          <a:p>
            <a:pPr marR="0" lvl="1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fr-FR" altLang="fr-FR" sz="1600" dirty="0">
                <a:solidFill>
                  <a:schemeClr val="bg2">
                    <a:lumMod val="50000"/>
                  </a:schemeClr>
                </a:solidFill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4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.1. Perspective de la carte (</a:t>
            </a:r>
            <a:r>
              <a:rPr kumimoji="0" lang="fr-FR" altLang="fr-FR" sz="1600" b="1" i="0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cv2.warpPerspective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)</a:t>
            </a:r>
            <a:endParaRPr kumimoji="0" lang="fr-FR" altLang="fr-FR" sz="1050" b="0" i="0" u="none" strike="noStrike" cap="none" normalizeH="0" baseline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latin typeface="Amasis MT Pro Black" panose="02040A04050005020304" pitchFamily="18" charset="0"/>
              <a:sym typeface="Wingdings" panose="05000000000000000000" pitchFamily="2" charset="2"/>
            </a:endParaRPr>
          </a:p>
          <a:p>
            <a:pPr marR="0" lvl="1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4.2.ROI sur le coin supérieur gauche</a:t>
            </a:r>
            <a:endParaRPr kumimoji="0" lang="fr-FR" altLang="fr-FR" sz="1050" b="0" i="0" u="none" strike="noStrike" cap="none" normalizeH="0" baseline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latin typeface="Amasis MT Pro Black" panose="02040A04050005020304" pitchFamily="18" charset="0"/>
              <a:sym typeface="Wingdings" panose="05000000000000000000" pitchFamily="2" charset="2"/>
            </a:endParaRPr>
          </a:p>
          <a:p>
            <a:pPr lvl="1"/>
            <a:r>
              <a:rPr lang="fr-FR" altLang="fr-FR" sz="1600" dirty="0">
                <a:solidFill>
                  <a:schemeClr val="bg2">
                    <a:lumMod val="50000"/>
                  </a:schemeClr>
                </a:solidFill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4.3. R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efaire un </a:t>
            </a:r>
            <a:r>
              <a:rPr kumimoji="0" lang="fr-FR" altLang="fr-FR" sz="1600" b="1" i="0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cv2.findContours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sur le ROI + Tri de la liste pour garder que les 2 plus grande aires</a:t>
            </a:r>
            <a:r>
              <a:rPr lang="fr-FR" altLang="fr-FR" sz="1050" dirty="0">
                <a:solidFill>
                  <a:schemeClr val="bg2">
                    <a:lumMod val="50000"/>
                  </a:schemeClr>
                </a:solidFill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fr-FR" altLang="fr-FR" sz="1600" dirty="0">
                <a:solidFill>
                  <a:schemeClr val="bg2">
                    <a:lumMod val="50000"/>
                  </a:schemeClr>
                </a:solidFill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(cv2.contourArea)</a:t>
            </a:r>
            <a:endParaRPr kumimoji="0" lang="fr-FR" altLang="fr-FR" sz="1050" b="0" i="0" u="none" strike="noStrike" cap="none" normalizeH="0" baseline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latin typeface="Amasis MT Pro Black" panose="02040A04050005020304" pitchFamily="18" charset="0"/>
              <a:sym typeface="Wingdings" panose="05000000000000000000" pitchFamily="2" charset="2"/>
            </a:endParaRPr>
          </a:p>
          <a:p>
            <a:pPr marR="0" lvl="1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4.4. Pour chaque image :</a:t>
            </a:r>
            <a:endParaRPr kumimoji="0" lang="fr-FR" altLang="fr-FR" sz="1050" b="0" i="0" u="none" strike="noStrike" cap="none" normalizeH="0" baseline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latin typeface="Amasis MT Pro Black" panose="02040A04050005020304" pitchFamily="18" charset="0"/>
              <a:sym typeface="Wingdings" panose="05000000000000000000" pitchFamily="2" charset="2"/>
            </a:endParaRPr>
          </a:p>
          <a:p>
            <a:pPr marR="0" lvl="2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4.4.1. Chargement des modèles pour la comparaison</a:t>
            </a:r>
            <a:endParaRPr kumimoji="0" lang="fr-FR" altLang="fr-FR" sz="1050" b="0" i="0" u="none" strike="noStrike" cap="none" normalizeH="0" baseline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latin typeface="Amasis MT Pro Black" panose="02040A04050005020304" pitchFamily="18" charset="0"/>
              <a:sym typeface="Wingdings" panose="05000000000000000000" pitchFamily="2" charset="2"/>
            </a:endParaRPr>
          </a:p>
          <a:p>
            <a:pPr lvl="2"/>
            <a:r>
              <a:rPr lang="fr-FR" altLang="fr-FR" sz="1600" dirty="0">
                <a:solidFill>
                  <a:schemeClr val="bg2">
                    <a:lumMod val="50000"/>
                  </a:schemeClr>
                </a:solidFill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4.4.2. R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edimensionne l’image et le modèle</a:t>
            </a:r>
            <a:r>
              <a:rPr lang="fr-FR" altLang="fr-FR" sz="1600" dirty="0">
                <a:solidFill>
                  <a:schemeClr val="bg2">
                    <a:lumMod val="50000"/>
                  </a:schemeClr>
                </a:solidFill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(cv2.resize)</a:t>
            </a:r>
          </a:p>
          <a:p>
            <a:pPr lvl="2"/>
            <a:r>
              <a:rPr lang="fr-FR" altLang="fr-FR" sz="1600" dirty="0">
                <a:solidFill>
                  <a:schemeClr val="bg2">
                    <a:lumMod val="50000"/>
                  </a:schemeClr>
                </a:solidFill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	+</a:t>
            </a:r>
            <a:br>
              <a:rPr lang="fr-FR" altLang="fr-FR" sz="1600" dirty="0">
                <a:solidFill>
                  <a:schemeClr val="bg2">
                    <a:lumMod val="50000"/>
                  </a:schemeClr>
                </a:solidFill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</a:br>
            <a:r>
              <a:rPr lang="fr-FR" altLang="fr-FR" sz="1600" dirty="0">
                <a:solidFill>
                  <a:schemeClr val="bg2">
                    <a:lumMod val="50000"/>
                  </a:schemeClr>
                </a:solidFill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          Seuillage binaire inverse (cv2.threshold)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endParaRPr kumimoji="0" lang="fr-FR" altLang="fr-FR" sz="1050" b="0" i="0" u="none" strike="noStrike" cap="none" normalizeH="0" baseline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latin typeface="Amasis MT Pro Black" panose="02040A04050005020304" pitchFamily="18" charset="0"/>
              <a:sym typeface="Wingdings" panose="05000000000000000000" pitchFamily="2" charset="2"/>
            </a:endParaRPr>
          </a:p>
          <a:p>
            <a:pPr lvl="2"/>
            <a:r>
              <a:rPr lang="fr-FR" altLang="fr-FR" sz="1600" dirty="0">
                <a:solidFill>
                  <a:schemeClr val="bg2">
                    <a:lumMod val="50000"/>
                  </a:schemeClr>
                </a:solidFill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4.4.3. XOR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(</a:t>
            </a:r>
            <a:r>
              <a:rPr kumimoji="0" lang="fr-FR" altLang="fr-FR" sz="1600" b="1" i="0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cv2.bitwise_xor</a:t>
            </a:r>
            <a:r>
              <a:rPr lang="fr-FR" altLang="fr-FR" sz="1600" dirty="0">
                <a:solidFill>
                  <a:schemeClr val="bg2">
                    <a:lumMod val="50000"/>
                  </a:schemeClr>
                </a:solidFill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)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entre l’image et chaque image du modèle.</a:t>
            </a:r>
            <a:endParaRPr kumimoji="0" lang="fr-FR" altLang="fr-FR" sz="1050" b="0" i="0" u="none" strike="noStrike" cap="none" normalizeH="0" baseline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latin typeface="Amasis MT Pro Black" panose="02040A04050005020304" pitchFamily="18" charset="0"/>
              <a:sym typeface="Wingdings" panose="05000000000000000000" pitchFamily="2" charset="2"/>
            </a:endParaRPr>
          </a:p>
          <a:p>
            <a:pPr lvl="2"/>
            <a:r>
              <a:rPr lang="fr-FR" altLang="fr-FR" sz="1600" dirty="0">
                <a:solidFill>
                  <a:schemeClr val="bg2">
                    <a:lumMod val="50000"/>
                  </a:schemeClr>
                </a:solidFill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4.4.4.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Compte le nombre de pixel blanc avec </a:t>
            </a:r>
            <a:r>
              <a:rPr kumimoji="0" lang="fr-FR" altLang="fr-FR" sz="1600" b="1" i="0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cv2.countNonZero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</a:p>
          <a:p>
            <a:pPr lvl="2"/>
            <a:r>
              <a:rPr lang="fr-FR" altLang="fr-FR" sz="1600" dirty="0">
                <a:solidFill>
                  <a:schemeClr val="bg2">
                    <a:lumMod val="50000"/>
                  </a:schemeClr>
                </a:solidFill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4.4.5. O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n garde le nom du modèle qui en a le moins.</a:t>
            </a:r>
          </a:p>
          <a:p>
            <a:pPr lvl="2"/>
            <a:endParaRPr kumimoji="0" lang="fr-FR" altLang="fr-FR" sz="1050" b="0" i="0" u="none" strike="noStrike" cap="none" normalizeH="0" baseline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latin typeface="Amasis MT Pro Black" panose="02040A04050005020304" pitchFamily="18" charset="0"/>
              <a:sym typeface="Wingdings" panose="05000000000000000000" pitchFamily="2" charset="2"/>
            </a:endParaRPr>
          </a:p>
          <a:p>
            <a:pPr marR="0" lvl="1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4.5. Moyenne des positions des pixels de la carte</a:t>
            </a:r>
          </a:p>
          <a:p>
            <a:pPr marL="685800" marR="0" lvl="1" indent="-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endParaRPr kumimoji="0" lang="fr-FR" altLang="fr-FR" sz="1050" b="0" i="0" u="none" strike="noStrike" cap="none" normalizeH="0" baseline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latin typeface="Amasis MT Pro Black" panose="02040A04050005020304" pitchFamily="18" charset="0"/>
              <a:sym typeface="Wingdings" panose="05000000000000000000" pitchFamily="2" charset="2"/>
            </a:endParaRP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Comparer toutes les mains du poker</a:t>
            </a: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endParaRPr kumimoji="0" lang="fr-FR" altLang="fr-FR" sz="1050" b="0" i="0" u="none" strike="noStrike" cap="none" normalizeH="0" baseline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latin typeface="Amasis MT Pro Black" panose="02040A04050005020304" pitchFamily="18" charset="0"/>
              <a:sym typeface="Wingdings" panose="05000000000000000000" pitchFamily="2" charset="2"/>
            </a:endParaRPr>
          </a:p>
          <a:p>
            <a:pPr marL="228600" lvl="0" indent="-228600">
              <a:buFont typeface="+mj-lt"/>
              <a:buAutoNum type="arabicPeriod"/>
            </a:pP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Dessine </a:t>
            </a:r>
            <a:r>
              <a:rPr lang="fr-FR" altLang="fr-FR" sz="1600" dirty="0">
                <a:solidFill>
                  <a:schemeClr val="bg2">
                    <a:lumMod val="50000"/>
                  </a:schemeClr>
                </a:solidFill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les contours de cartes avec </a:t>
            </a:r>
            <a:r>
              <a:rPr kumimoji="0" lang="fr-FR" altLang="fr-FR" sz="1600" b="1" i="0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cv2.rectangle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+ écrit la main avec </a:t>
            </a:r>
            <a:r>
              <a:rPr kumimoji="0" lang="fr-FR" altLang="fr-FR" sz="1600" b="1" i="0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cv2.putText</a:t>
            </a:r>
          </a:p>
        </p:txBody>
      </p:sp>
      <p:pic>
        <p:nvPicPr>
          <p:cNvPr id="7" name="Image 6" descr="Une image contenant texte, capture d’écran, Saint-Valentin, Carmin&#10;&#10;Le contenu généré par l’IA peut être incorrect.">
            <a:extLst>
              <a:ext uri="{FF2B5EF4-FFF2-40B4-BE49-F238E27FC236}">
                <a16:creationId xmlns:a16="http://schemas.microsoft.com/office/drawing/2014/main" id="{EA40BF78-FA7D-CAE4-BE30-CE36012583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9591" y="5169624"/>
            <a:ext cx="830919" cy="1368378"/>
          </a:xfrm>
          <a:prstGeom prst="rect">
            <a:avLst/>
          </a:prstGeom>
        </p:spPr>
      </p:pic>
      <p:pic>
        <p:nvPicPr>
          <p:cNvPr id="3" name="Image 2" descr="Une image contenant Arts créatifs, Rectangle, Jeu de cartes&#10;&#10;Le contenu généré par l’IA peut être incorrect.">
            <a:extLst>
              <a:ext uri="{FF2B5EF4-FFF2-40B4-BE49-F238E27FC236}">
                <a16:creationId xmlns:a16="http://schemas.microsoft.com/office/drawing/2014/main" id="{0C900DD7-143F-0326-EE90-A4DE0026D8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7187" y="2846089"/>
            <a:ext cx="4833741" cy="3811033"/>
          </a:xfrm>
          <a:prstGeom prst="rect">
            <a:avLst/>
          </a:prstGeom>
        </p:spPr>
      </p:pic>
      <p:pic>
        <p:nvPicPr>
          <p:cNvPr id="6" name="Image 5" descr="Une image contenant Rectangle, Dessin d’enfant, vert&#10;&#10;Le contenu généré par l’IA peut être incorrect.">
            <a:extLst>
              <a:ext uri="{FF2B5EF4-FFF2-40B4-BE49-F238E27FC236}">
                <a16:creationId xmlns:a16="http://schemas.microsoft.com/office/drawing/2014/main" id="{122F518D-B920-BA3B-9508-95EC486FC5A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7601" y="2846089"/>
            <a:ext cx="4833741" cy="3811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58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5C6787-AE6C-5E9B-C9A9-D8071D3ECD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oker Table - Images et vidéos libres de droits | Adobe Stock">
            <a:extLst>
              <a:ext uri="{FF2B5EF4-FFF2-40B4-BE49-F238E27FC236}">
                <a16:creationId xmlns:a16="http://schemas.microsoft.com/office/drawing/2014/main" id="{57D95B89-09B7-542C-8FCA-9BDE5EF2615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515B0DB-9DF4-A41A-8671-310B06E88902}"/>
              </a:ext>
            </a:extLst>
          </p:cNvPr>
          <p:cNvSpPr/>
          <p:nvPr/>
        </p:nvSpPr>
        <p:spPr>
          <a:xfrm>
            <a:off x="7454096" y="570271"/>
            <a:ext cx="4575672" cy="853948"/>
          </a:xfrm>
          <a:prstGeom prst="rect">
            <a:avLst/>
          </a:prstGeom>
          <a:solidFill>
            <a:srgbClr val="E7002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DAFA624-1FC9-B149-B236-3753BA6F74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11688" y="319998"/>
            <a:ext cx="5255848" cy="984230"/>
          </a:xfrm>
        </p:spPr>
        <p:txBody>
          <a:bodyPr>
            <a:normAutofit/>
          </a:bodyPr>
          <a:lstStyle/>
          <a:p>
            <a:r>
              <a:rPr lang="fr-FR" sz="4400" dirty="0">
                <a:solidFill>
                  <a:schemeClr val="bg1"/>
                </a:solidFill>
                <a:latin typeface="ROG Fonts" panose="00000500000000000000" pitchFamily="50" charset="0"/>
              </a:rPr>
              <a:t>Etapes</a:t>
            </a:r>
          </a:p>
        </p:txBody>
      </p:sp>
      <p:pic>
        <p:nvPicPr>
          <p:cNvPr id="5" name="Image 4" descr="Une image contenant cercle, rouge, Carmin, Graphique&#10;&#10;Le contenu généré par l’IA peut être incorrect.">
            <a:extLst>
              <a:ext uri="{FF2B5EF4-FFF2-40B4-BE49-F238E27FC236}">
                <a16:creationId xmlns:a16="http://schemas.microsoft.com/office/drawing/2014/main" id="{EACC9EDE-04FB-AF24-AACF-BD0969EADC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0510" y="-370321"/>
            <a:ext cx="3429000" cy="3429000"/>
          </a:xfrm>
          <a:prstGeom prst="rect">
            <a:avLst/>
          </a:prstGeom>
          <a:effectLst>
            <a:outerShdw blurRad="50800" dist="38100" dir="10800000" sx="103000" sy="103000" algn="r" rotWithShape="0">
              <a:prstClr val="black">
                <a:alpha val="40000"/>
              </a:prstClr>
            </a:outerShdw>
          </a:effectLst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84FC0089-E0BA-4406-88A0-26DD11FEBC0F}"/>
              </a:ext>
            </a:extLst>
          </p:cNvPr>
          <p:cNvSpPr/>
          <p:nvPr/>
        </p:nvSpPr>
        <p:spPr>
          <a:xfrm>
            <a:off x="0" y="1791263"/>
            <a:ext cx="8763000" cy="853948"/>
          </a:xfrm>
          <a:prstGeom prst="rect">
            <a:avLst/>
          </a:prstGeom>
          <a:solidFill>
            <a:srgbClr val="E7002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Rectangle 2">
            <a:extLst>
              <a:ext uri="{FF2B5EF4-FFF2-40B4-BE49-F238E27FC236}">
                <a16:creationId xmlns:a16="http://schemas.microsoft.com/office/drawing/2014/main" id="{002ADD59-D818-8E06-1268-73E64535A9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3424" y="736579"/>
            <a:ext cx="8931669" cy="57015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Chargement de l’image de la table (</a:t>
            </a:r>
            <a:r>
              <a:rPr kumimoji="0" lang="fr-FR" altLang="fr-FR" sz="1600" b="1" i="0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cv2.imread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)</a:t>
            </a: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endParaRPr kumimoji="0" lang="fr-FR" altLang="fr-FR" sz="1050" b="0" i="0" u="none" strike="noStrike" cap="none" normalizeH="0" baseline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latin typeface="Amasis MT Pro Black" panose="02040A04050005020304" pitchFamily="18" charset="0"/>
            </a:endParaRP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Seuillage binaire de l’image (</a:t>
            </a:r>
            <a:r>
              <a:rPr kumimoji="0" lang="fr-FR" altLang="fr-FR" sz="1600" b="1" i="0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cv2.threshold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)</a:t>
            </a: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endParaRPr kumimoji="0" lang="fr-FR" altLang="fr-FR" sz="105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masis MT Pro Black" panose="02040A04050005020304" pitchFamily="18" charset="0"/>
            </a:endParaRP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Détection des contours aves </a:t>
            </a:r>
            <a:r>
              <a:rPr kumimoji="0" lang="fr-FR" altLang="fr-FR" sz="1600" b="1" i="0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cv2.findContours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et filtrage avec </a:t>
            </a:r>
            <a:r>
              <a:rPr kumimoji="0" lang="fr-FR" altLang="fr-FR" sz="1600" b="1" i="0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cv2.contourArea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endParaRPr kumimoji="0" lang="fr-FR" altLang="fr-FR" sz="105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masis MT Pro Black" panose="02040A04050005020304" pitchFamily="18" charset="0"/>
            </a:endParaRP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Pour chaque contour de carte :</a:t>
            </a:r>
            <a:endParaRPr kumimoji="0" lang="fr-FR" altLang="fr-FR" sz="105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masis MT Pro Black" panose="02040A04050005020304" pitchFamily="18" charset="0"/>
            </a:endParaRPr>
          </a:p>
          <a:p>
            <a:pPr marR="0" lvl="1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fr-FR" altLang="fr-FR" sz="1600" dirty="0">
                <a:solidFill>
                  <a:schemeClr val="bg1"/>
                </a:solidFill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4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.1. Perspective de la carte (</a:t>
            </a:r>
            <a:r>
              <a:rPr kumimoji="0" lang="fr-FR" altLang="fr-FR" sz="1600" b="1" i="0" u="none" strike="noStrike" cap="none" normalizeH="0" baseline="0" dirty="0">
                <a:ln>
                  <a:noFill/>
                </a:ln>
                <a:solidFill>
                  <a:schemeClr val="accent3">
                    <a:lumMod val="60000"/>
                    <a:lumOff val="40000"/>
                  </a:schemeClr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cv2.warpPerspective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)</a:t>
            </a:r>
            <a:endParaRPr kumimoji="0" lang="fr-FR" altLang="fr-FR" sz="105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masis MT Pro Black" panose="02040A04050005020304" pitchFamily="18" charset="0"/>
              <a:sym typeface="Wingdings" panose="05000000000000000000" pitchFamily="2" charset="2"/>
            </a:endParaRPr>
          </a:p>
          <a:p>
            <a:pPr marR="0" lvl="1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4.2.ROI sur le coin supérieur gauche</a:t>
            </a:r>
            <a:endParaRPr kumimoji="0" lang="fr-FR" altLang="fr-FR" sz="1050" b="0" i="0" u="none" strike="noStrike" cap="none" normalizeH="0" baseline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latin typeface="Amasis MT Pro Black" panose="02040A04050005020304" pitchFamily="18" charset="0"/>
              <a:sym typeface="Wingdings" panose="05000000000000000000" pitchFamily="2" charset="2"/>
            </a:endParaRPr>
          </a:p>
          <a:p>
            <a:pPr lvl="1"/>
            <a:r>
              <a:rPr lang="fr-FR" altLang="fr-FR" sz="1600" dirty="0">
                <a:solidFill>
                  <a:schemeClr val="bg2">
                    <a:lumMod val="50000"/>
                  </a:schemeClr>
                </a:solidFill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4.3. R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efaire un </a:t>
            </a:r>
            <a:r>
              <a:rPr kumimoji="0" lang="fr-FR" altLang="fr-FR" sz="1600" b="1" i="0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cv2.findContours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sur le ROI + Tri de la liste pour garder que les 2 plus grande aires </a:t>
            </a:r>
            <a:r>
              <a:rPr lang="fr-FR" altLang="fr-FR" sz="1600" dirty="0">
                <a:solidFill>
                  <a:schemeClr val="bg2">
                    <a:lumMod val="50000"/>
                  </a:schemeClr>
                </a:solidFill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(cv2.contourArea)</a:t>
            </a:r>
            <a:endParaRPr kumimoji="0" lang="fr-FR" altLang="fr-FR" sz="1050" b="0" i="0" u="none" strike="noStrike" cap="none" normalizeH="0" baseline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latin typeface="Amasis MT Pro Black" panose="02040A04050005020304" pitchFamily="18" charset="0"/>
              <a:sym typeface="Wingdings" panose="05000000000000000000" pitchFamily="2" charset="2"/>
            </a:endParaRPr>
          </a:p>
          <a:p>
            <a:pPr marR="0" lvl="1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4.4. Pour chaque image :</a:t>
            </a:r>
            <a:endParaRPr kumimoji="0" lang="fr-FR" altLang="fr-FR" sz="1050" b="0" i="0" u="none" strike="noStrike" cap="none" normalizeH="0" baseline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latin typeface="Amasis MT Pro Black" panose="02040A04050005020304" pitchFamily="18" charset="0"/>
              <a:sym typeface="Wingdings" panose="05000000000000000000" pitchFamily="2" charset="2"/>
            </a:endParaRPr>
          </a:p>
          <a:p>
            <a:pPr marR="0" lvl="2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4.4.1. Chargement des modèles pour la comparaison</a:t>
            </a:r>
            <a:endParaRPr kumimoji="0" lang="fr-FR" altLang="fr-FR" sz="1050" b="0" i="0" u="none" strike="noStrike" cap="none" normalizeH="0" baseline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latin typeface="Amasis MT Pro Black" panose="02040A04050005020304" pitchFamily="18" charset="0"/>
              <a:sym typeface="Wingdings" panose="05000000000000000000" pitchFamily="2" charset="2"/>
            </a:endParaRPr>
          </a:p>
          <a:p>
            <a:pPr lvl="2"/>
            <a:r>
              <a:rPr lang="fr-FR" altLang="fr-FR" sz="1600" dirty="0">
                <a:solidFill>
                  <a:schemeClr val="bg2">
                    <a:lumMod val="50000"/>
                  </a:schemeClr>
                </a:solidFill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4.4.2. R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edimensionne l’image et le modèle</a:t>
            </a:r>
            <a:r>
              <a:rPr lang="fr-FR" altLang="fr-FR" sz="1600" dirty="0">
                <a:solidFill>
                  <a:schemeClr val="bg2">
                    <a:lumMod val="50000"/>
                  </a:schemeClr>
                </a:solidFill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(cv2.resize)</a:t>
            </a:r>
          </a:p>
          <a:p>
            <a:pPr lvl="2"/>
            <a:r>
              <a:rPr lang="fr-FR" altLang="fr-FR" sz="1600" dirty="0">
                <a:solidFill>
                  <a:schemeClr val="bg2">
                    <a:lumMod val="50000"/>
                  </a:schemeClr>
                </a:solidFill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	+</a:t>
            </a:r>
            <a:br>
              <a:rPr lang="fr-FR" altLang="fr-FR" sz="1600" dirty="0">
                <a:solidFill>
                  <a:schemeClr val="bg2">
                    <a:lumMod val="50000"/>
                  </a:schemeClr>
                </a:solidFill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</a:br>
            <a:r>
              <a:rPr lang="fr-FR" altLang="fr-FR" sz="1600" dirty="0">
                <a:solidFill>
                  <a:schemeClr val="bg2">
                    <a:lumMod val="50000"/>
                  </a:schemeClr>
                </a:solidFill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          Seuillage binaire inverse (cv2.threshold)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endParaRPr kumimoji="0" lang="fr-FR" altLang="fr-FR" sz="1050" b="0" i="0" u="none" strike="noStrike" cap="none" normalizeH="0" baseline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latin typeface="Amasis MT Pro Black" panose="02040A04050005020304" pitchFamily="18" charset="0"/>
              <a:sym typeface="Wingdings" panose="05000000000000000000" pitchFamily="2" charset="2"/>
            </a:endParaRPr>
          </a:p>
          <a:p>
            <a:pPr lvl="2"/>
            <a:r>
              <a:rPr lang="fr-FR" altLang="fr-FR" sz="1600" dirty="0">
                <a:solidFill>
                  <a:schemeClr val="bg2">
                    <a:lumMod val="50000"/>
                  </a:schemeClr>
                </a:solidFill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4.4.3. XOR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(</a:t>
            </a:r>
            <a:r>
              <a:rPr kumimoji="0" lang="fr-FR" altLang="fr-FR" sz="1600" b="1" i="0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cv2.bitwise_xor</a:t>
            </a:r>
            <a:r>
              <a:rPr lang="fr-FR" altLang="fr-FR" sz="1600" dirty="0">
                <a:solidFill>
                  <a:schemeClr val="bg2">
                    <a:lumMod val="50000"/>
                  </a:schemeClr>
                </a:solidFill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)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entre l’image et chaque image du modèle.</a:t>
            </a:r>
            <a:endParaRPr kumimoji="0" lang="fr-FR" altLang="fr-FR" sz="1050" b="0" i="0" u="none" strike="noStrike" cap="none" normalizeH="0" baseline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latin typeface="Amasis MT Pro Black" panose="02040A04050005020304" pitchFamily="18" charset="0"/>
              <a:sym typeface="Wingdings" panose="05000000000000000000" pitchFamily="2" charset="2"/>
            </a:endParaRPr>
          </a:p>
          <a:p>
            <a:pPr lvl="2"/>
            <a:r>
              <a:rPr lang="fr-FR" altLang="fr-FR" sz="1600" dirty="0">
                <a:solidFill>
                  <a:schemeClr val="bg2">
                    <a:lumMod val="50000"/>
                  </a:schemeClr>
                </a:solidFill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4.4.4.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Compte le nombre de pixel blanc avec </a:t>
            </a:r>
            <a:r>
              <a:rPr kumimoji="0" lang="fr-FR" altLang="fr-FR" sz="1600" b="1" i="0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cv2.countNonZero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</a:p>
          <a:p>
            <a:pPr lvl="2"/>
            <a:r>
              <a:rPr lang="fr-FR" altLang="fr-FR" sz="1600" dirty="0">
                <a:solidFill>
                  <a:schemeClr val="bg2">
                    <a:lumMod val="50000"/>
                  </a:schemeClr>
                </a:solidFill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4.4.5. O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n garde le nom du modèle qui en a le moins.</a:t>
            </a:r>
          </a:p>
          <a:p>
            <a:pPr lvl="2"/>
            <a:endParaRPr kumimoji="0" lang="fr-FR" altLang="fr-FR" sz="1050" b="0" i="0" u="none" strike="noStrike" cap="none" normalizeH="0" baseline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latin typeface="Amasis MT Pro Black" panose="02040A04050005020304" pitchFamily="18" charset="0"/>
              <a:sym typeface="Wingdings" panose="05000000000000000000" pitchFamily="2" charset="2"/>
            </a:endParaRPr>
          </a:p>
          <a:p>
            <a:pPr marR="0" lvl="1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4.5. Moyenne des positions des pixels de la carte</a:t>
            </a:r>
          </a:p>
          <a:p>
            <a:pPr marL="685800" marR="0" lvl="1" indent="-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endParaRPr kumimoji="0" lang="fr-FR" altLang="fr-FR" sz="1050" b="0" i="0" u="none" strike="noStrike" cap="none" normalizeH="0" baseline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latin typeface="Amasis MT Pro Black" panose="02040A04050005020304" pitchFamily="18" charset="0"/>
              <a:sym typeface="Wingdings" panose="05000000000000000000" pitchFamily="2" charset="2"/>
            </a:endParaRP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Comparer toutes les mains du poker</a:t>
            </a: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endParaRPr kumimoji="0" lang="fr-FR" altLang="fr-FR" sz="1050" b="0" i="0" u="none" strike="noStrike" cap="none" normalizeH="0" baseline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latin typeface="Amasis MT Pro Black" panose="02040A04050005020304" pitchFamily="18" charset="0"/>
              <a:sym typeface="Wingdings" panose="05000000000000000000" pitchFamily="2" charset="2"/>
            </a:endParaRPr>
          </a:p>
          <a:p>
            <a:pPr marL="228600" lvl="0" indent="-228600">
              <a:buFont typeface="+mj-lt"/>
              <a:buAutoNum type="arabicPeriod"/>
            </a:pP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Dessine </a:t>
            </a:r>
            <a:r>
              <a:rPr lang="fr-FR" altLang="fr-FR" sz="1600" dirty="0">
                <a:solidFill>
                  <a:schemeClr val="bg2">
                    <a:lumMod val="50000"/>
                  </a:schemeClr>
                </a:solidFill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les contours de cartes avec </a:t>
            </a:r>
            <a:r>
              <a:rPr kumimoji="0" lang="fr-FR" altLang="fr-FR" sz="1600" b="1" i="0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cv2.rectangle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+ écrit la main avec </a:t>
            </a:r>
            <a:r>
              <a:rPr kumimoji="0" lang="fr-FR" altLang="fr-FR" sz="1600" b="1" i="0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cv2.putText</a:t>
            </a:r>
          </a:p>
        </p:txBody>
      </p:sp>
      <p:pic>
        <p:nvPicPr>
          <p:cNvPr id="6" name="Image 5" descr="Une image contenant texte, capture d’écran, Saint-Valentin, Carmin&#10;&#10;Le contenu généré par l’IA peut être incorrect.">
            <a:extLst>
              <a:ext uri="{FF2B5EF4-FFF2-40B4-BE49-F238E27FC236}">
                <a16:creationId xmlns:a16="http://schemas.microsoft.com/office/drawing/2014/main" id="{AB6B10AE-7B32-9BF8-105C-942FC30994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5127" y="3427459"/>
            <a:ext cx="1736839" cy="2860270"/>
          </a:xfrm>
          <a:prstGeom prst="rect">
            <a:avLst/>
          </a:prstGeom>
        </p:spPr>
      </p:pic>
      <p:pic>
        <p:nvPicPr>
          <p:cNvPr id="7" name="Image 6" descr="Une image contenant capture d’écran, symbole, Police, Bleu électrique&#10;&#10;Le contenu généré par l’IA peut être incorrect.">
            <a:extLst>
              <a:ext uri="{FF2B5EF4-FFF2-40B4-BE49-F238E27FC236}">
                <a16:creationId xmlns:a16="http://schemas.microsoft.com/office/drawing/2014/main" id="{8FA27924-3895-8D28-D5DD-087ACFD355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2483" y="3427459"/>
            <a:ext cx="1345202" cy="1239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6461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FAA108-E0F8-187B-78A0-3D4C318749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oker Table - Images et vidéos libres de droits | Adobe Stock">
            <a:extLst>
              <a:ext uri="{FF2B5EF4-FFF2-40B4-BE49-F238E27FC236}">
                <a16:creationId xmlns:a16="http://schemas.microsoft.com/office/drawing/2014/main" id="{4C6A3863-C0A6-FE6E-BFF2-9180AE93048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4FC302C-FE63-FFFD-C312-DD8DFACD5B77}"/>
              </a:ext>
            </a:extLst>
          </p:cNvPr>
          <p:cNvSpPr/>
          <p:nvPr/>
        </p:nvSpPr>
        <p:spPr>
          <a:xfrm>
            <a:off x="7454096" y="570271"/>
            <a:ext cx="4575672" cy="853948"/>
          </a:xfrm>
          <a:prstGeom prst="rect">
            <a:avLst/>
          </a:prstGeom>
          <a:solidFill>
            <a:srgbClr val="E7002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C1BDCE6-2CA1-E5DE-2F42-DF6600EE20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11688" y="319998"/>
            <a:ext cx="5255848" cy="984230"/>
          </a:xfrm>
        </p:spPr>
        <p:txBody>
          <a:bodyPr>
            <a:normAutofit/>
          </a:bodyPr>
          <a:lstStyle/>
          <a:p>
            <a:r>
              <a:rPr lang="fr-FR" sz="4400" dirty="0">
                <a:solidFill>
                  <a:schemeClr val="bg1"/>
                </a:solidFill>
                <a:latin typeface="ROG Fonts" panose="00000500000000000000" pitchFamily="50" charset="0"/>
              </a:rPr>
              <a:t>Etapes</a:t>
            </a:r>
          </a:p>
        </p:txBody>
      </p:sp>
      <p:pic>
        <p:nvPicPr>
          <p:cNvPr id="5" name="Image 4" descr="Une image contenant cercle, rouge, Carmin, Graphique&#10;&#10;Le contenu généré par l’IA peut être incorrect.">
            <a:extLst>
              <a:ext uri="{FF2B5EF4-FFF2-40B4-BE49-F238E27FC236}">
                <a16:creationId xmlns:a16="http://schemas.microsoft.com/office/drawing/2014/main" id="{5D3190F3-1708-4CD1-64F0-52452F1523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0510" y="-370321"/>
            <a:ext cx="3429000" cy="3429000"/>
          </a:xfrm>
          <a:prstGeom prst="rect">
            <a:avLst/>
          </a:prstGeom>
          <a:effectLst>
            <a:outerShdw blurRad="50800" dist="38100" dir="10800000" sx="103000" sy="103000" algn="r" rotWithShape="0">
              <a:prstClr val="black">
                <a:alpha val="40000"/>
              </a:prstClr>
            </a:outerShdw>
          </a:effectLst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17E5F2EB-78C5-BE70-0B4D-3AE8E213E345}"/>
              </a:ext>
            </a:extLst>
          </p:cNvPr>
          <p:cNvSpPr/>
          <p:nvPr/>
        </p:nvSpPr>
        <p:spPr>
          <a:xfrm>
            <a:off x="0" y="1791263"/>
            <a:ext cx="8763000" cy="853948"/>
          </a:xfrm>
          <a:prstGeom prst="rect">
            <a:avLst/>
          </a:prstGeom>
          <a:solidFill>
            <a:srgbClr val="E7002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Rectangle 2">
            <a:extLst>
              <a:ext uri="{FF2B5EF4-FFF2-40B4-BE49-F238E27FC236}">
                <a16:creationId xmlns:a16="http://schemas.microsoft.com/office/drawing/2014/main" id="{DCC0C712-FB11-9200-0058-D9EA92AC34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3424" y="309859"/>
            <a:ext cx="8931669" cy="57015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Chargement de l’image de la table (</a:t>
            </a:r>
            <a:r>
              <a:rPr kumimoji="0" lang="fr-FR" altLang="fr-FR" sz="1600" b="1" i="0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cv2.imread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)</a:t>
            </a: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endParaRPr kumimoji="0" lang="fr-FR" altLang="fr-FR" sz="1050" b="0" i="0" u="none" strike="noStrike" cap="none" normalizeH="0" baseline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latin typeface="Amasis MT Pro Black" panose="02040A04050005020304" pitchFamily="18" charset="0"/>
            </a:endParaRP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Seuillage binaire de l’image (</a:t>
            </a:r>
            <a:r>
              <a:rPr kumimoji="0" lang="fr-FR" altLang="fr-FR" sz="1600" b="1" i="0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cv2.threshold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)</a:t>
            </a: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endParaRPr kumimoji="0" lang="fr-FR" altLang="fr-FR" sz="105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masis MT Pro Black" panose="02040A04050005020304" pitchFamily="18" charset="0"/>
            </a:endParaRP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Détection des contours aves </a:t>
            </a:r>
            <a:r>
              <a:rPr kumimoji="0" lang="fr-FR" altLang="fr-FR" sz="1600" b="1" i="0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cv2.findContours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et filtrage avec </a:t>
            </a:r>
            <a:r>
              <a:rPr kumimoji="0" lang="fr-FR" altLang="fr-FR" sz="1600" b="1" i="0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cv2.contourArea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endParaRPr kumimoji="0" lang="fr-FR" altLang="fr-FR" sz="1050" b="0" i="0" u="none" strike="noStrike" cap="none" normalizeH="0" baseline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latin typeface="Amasis MT Pro Black" panose="02040A04050005020304" pitchFamily="18" charset="0"/>
            </a:endParaRP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Pour chaque contour de carte :</a:t>
            </a:r>
            <a:endParaRPr kumimoji="0" lang="fr-FR" altLang="fr-FR" sz="1050" b="0" i="0" u="none" strike="noStrike" cap="none" normalizeH="0" baseline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latin typeface="Amasis MT Pro Black" panose="02040A04050005020304" pitchFamily="18" charset="0"/>
            </a:endParaRPr>
          </a:p>
          <a:p>
            <a:pPr marR="0" lvl="1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fr-FR" altLang="fr-FR" sz="1600" dirty="0">
                <a:solidFill>
                  <a:schemeClr val="bg2">
                    <a:lumMod val="50000"/>
                  </a:schemeClr>
                </a:solidFill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4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.1. Perspective de la carte (</a:t>
            </a:r>
            <a:r>
              <a:rPr kumimoji="0" lang="fr-FR" altLang="fr-FR" sz="1600" b="1" i="0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cv2.warpPerspective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)</a:t>
            </a:r>
            <a:endParaRPr kumimoji="0" lang="fr-FR" altLang="fr-FR" sz="1050" b="0" i="0" u="none" strike="noStrike" cap="none" normalizeH="0" baseline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latin typeface="Amasis MT Pro Black" panose="02040A04050005020304" pitchFamily="18" charset="0"/>
              <a:sym typeface="Wingdings" panose="05000000000000000000" pitchFamily="2" charset="2"/>
            </a:endParaRPr>
          </a:p>
          <a:p>
            <a:pPr marR="0" lvl="1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4.2.ROI sur le coin supérieur gauche</a:t>
            </a:r>
            <a:endParaRPr kumimoji="0" lang="fr-FR" altLang="fr-FR" sz="105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masis MT Pro Black" panose="02040A04050005020304" pitchFamily="18" charset="0"/>
              <a:sym typeface="Wingdings" panose="05000000000000000000" pitchFamily="2" charset="2"/>
            </a:endParaRPr>
          </a:p>
          <a:p>
            <a:pPr lvl="1"/>
            <a:r>
              <a:rPr lang="fr-FR" altLang="fr-FR" sz="1600" dirty="0">
                <a:solidFill>
                  <a:schemeClr val="bg2">
                    <a:lumMod val="50000"/>
                  </a:schemeClr>
                </a:solidFill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4.3. R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efaire un </a:t>
            </a:r>
            <a:r>
              <a:rPr kumimoji="0" lang="fr-FR" altLang="fr-FR" sz="1600" b="1" i="0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cv2.findContours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sur le ROI + Tri de la liste pour garder que les 2 plus grande aires</a:t>
            </a:r>
            <a:r>
              <a:rPr lang="fr-FR" altLang="fr-FR" sz="1600" dirty="0">
                <a:solidFill>
                  <a:schemeClr val="bg2">
                    <a:lumMod val="50000"/>
                  </a:schemeClr>
                </a:solidFill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(cv2.contourArea)</a:t>
            </a:r>
            <a:endParaRPr kumimoji="0" lang="fr-FR" altLang="fr-FR" sz="1050" b="0" i="0" u="none" strike="noStrike" cap="none" normalizeH="0" baseline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latin typeface="Amasis MT Pro Black" panose="02040A04050005020304" pitchFamily="18" charset="0"/>
              <a:sym typeface="Wingdings" panose="05000000000000000000" pitchFamily="2" charset="2"/>
            </a:endParaRPr>
          </a:p>
          <a:p>
            <a:pPr marR="0" lvl="1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4.4. Pour chaque image :</a:t>
            </a:r>
            <a:endParaRPr kumimoji="0" lang="fr-FR" altLang="fr-FR" sz="1050" b="0" i="0" u="none" strike="noStrike" cap="none" normalizeH="0" baseline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latin typeface="Amasis MT Pro Black" panose="02040A04050005020304" pitchFamily="18" charset="0"/>
              <a:sym typeface="Wingdings" panose="05000000000000000000" pitchFamily="2" charset="2"/>
            </a:endParaRPr>
          </a:p>
          <a:p>
            <a:pPr marR="0" lvl="2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4.4.1. Chargement des modèles pour la comparaison</a:t>
            </a:r>
            <a:endParaRPr kumimoji="0" lang="fr-FR" altLang="fr-FR" sz="1050" b="0" i="0" u="none" strike="noStrike" cap="none" normalizeH="0" baseline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latin typeface="Amasis MT Pro Black" panose="02040A04050005020304" pitchFamily="18" charset="0"/>
              <a:sym typeface="Wingdings" panose="05000000000000000000" pitchFamily="2" charset="2"/>
            </a:endParaRPr>
          </a:p>
          <a:p>
            <a:pPr lvl="2"/>
            <a:r>
              <a:rPr lang="fr-FR" altLang="fr-FR" sz="1600" dirty="0">
                <a:solidFill>
                  <a:schemeClr val="bg2">
                    <a:lumMod val="50000"/>
                  </a:schemeClr>
                </a:solidFill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4.4.2. R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edimensionne l’image et le modèle</a:t>
            </a:r>
            <a:r>
              <a:rPr lang="fr-FR" altLang="fr-FR" sz="1600" dirty="0">
                <a:solidFill>
                  <a:schemeClr val="bg2">
                    <a:lumMod val="50000"/>
                  </a:schemeClr>
                </a:solidFill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(cv2.resize)</a:t>
            </a:r>
          </a:p>
          <a:p>
            <a:pPr lvl="2"/>
            <a:r>
              <a:rPr lang="fr-FR" altLang="fr-FR" sz="1600" dirty="0">
                <a:solidFill>
                  <a:schemeClr val="bg2">
                    <a:lumMod val="50000"/>
                  </a:schemeClr>
                </a:solidFill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	+</a:t>
            </a:r>
            <a:br>
              <a:rPr lang="fr-FR" altLang="fr-FR" sz="1600" dirty="0">
                <a:solidFill>
                  <a:schemeClr val="bg2">
                    <a:lumMod val="50000"/>
                  </a:schemeClr>
                </a:solidFill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</a:br>
            <a:r>
              <a:rPr lang="fr-FR" altLang="fr-FR" sz="1600" dirty="0">
                <a:solidFill>
                  <a:schemeClr val="bg2">
                    <a:lumMod val="50000"/>
                  </a:schemeClr>
                </a:solidFill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          Seuillage binaire inverse (cv2.threshold)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endParaRPr kumimoji="0" lang="fr-FR" altLang="fr-FR" sz="1050" b="0" i="0" u="none" strike="noStrike" cap="none" normalizeH="0" baseline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latin typeface="Amasis MT Pro Black" panose="02040A04050005020304" pitchFamily="18" charset="0"/>
              <a:sym typeface="Wingdings" panose="05000000000000000000" pitchFamily="2" charset="2"/>
            </a:endParaRPr>
          </a:p>
          <a:p>
            <a:pPr lvl="2"/>
            <a:r>
              <a:rPr lang="fr-FR" altLang="fr-FR" sz="1600" dirty="0">
                <a:solidFill>
                  <a:schemeClr val="bg2">
                    <a:lumMod val="50000"/>
                  </a:schemeClr>
                </a:solidFill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4.4.3. XOR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(</a:t>
            </a:r>
            <a:r>
              <a:rPr kumimoji="0" lang="fr-FR" altLang="fr-FR" sz="1600" b="1" i="0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cv2.bitwise_xor</a:t>
            </a:r>
            <a:r>
              <a:rPr lang="fr-FR" altLang="fr-FR" sz="1600" dirty="0">
                <a:solidFill>
                  <a:schemeClr val="bg2">
                    <a:lumMod val="50000"/>
                  </a:schemeClr>
                </a:solidFill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)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entre l’image et chaque image du modèle.</a:t>
            </a:r>
            <a:endParaRPr kumimoji="0" lang="fr-FR" altLang="fr-FR" sz="1050" b="0" i="0" u="none" strike="noStrike" cap="none" normalizeH="0" baseline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latin typeface="Amasis MT Pro Black" panose="02040A04050005020304" pitchFamily="18" charset="0"/>
              <a:sym typeface="Wingdings" panose="05000000000000000000" pitchFamily="2" charset="2"/>
            </a:endParaRPr>
          </a:p>
          <a:p>
            <a:pPr lvl="2"/>
            <a:r>
              <a:rPr lang="fr-FR" altLang="fr-FR" sz="1600" dirty="0">
                <a:solidFill>
                  <a:schemeClr val="bg2">
                    <a:lumMod val="50000"/>
                  </a:schemeClr>
                </a:solidFill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4.4.4.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Compte le nombre de pixel blanc avec </a:t>
            </a:r>
            <a:r>
              <a:rPr kumimoji="0" lang="fr-FR" altLang="fr-FR" sz="1600" b="1" i="0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cv2.countNonZero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</a:p>
          <a:p>
            <a:pPr lvl="2"/>
            <a:r>
              <a:rPr lang="fr-FR" altLang="fr-FR" sz="1600" dirty="0">
                <a:solidFill>
                  <a:schemeClr val="bg2">
                    <a:lumMod val="50000"/>
                  </a:schemeClr>
                </a:solidFill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4.4.5. O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n garde le nom du modèle qui en a le moins.</a:t>
            </a:r>
          </a:p>
          <a:p>
            <a:pPr lvl="2"/>
            <a:endParaRPr kumimoji="0" lang="fr-FR" altLang="fr-FR" sz="1050" b="0" i="0" u="none" strike="noStrike" cap="none" normalizeH="0" baseline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latin typeface="Amasis MT Pro Black" panose="02040A04050005020304" pitchFamily="18" charset="0"/>
              <a:sym typeface="Wingdings" panose="05000000000000000000" pitchFamily="2" charset="2"/>
            </a:endParaRPr>
          </a:p>
          <a:p>
            <a:pPr marR="0" lvl="1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4.5. Moyenne des positions des pixels de la carte</a:t>
            </a:r>
          </a:p>
          <a:p>
            <a:pPr marL="685800" marR="0" lvl="1" indent="-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endParaRPr kumimoji="0" lang="fr-FR" altLang="fr-FR" sz="1050" b="0" i="0" u="none" strike="noStrike" cap="none" normalizeH="0" baseline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latin typeface="Amasis MT Pro Black" panose="02040A04050005020304" pitchFamily="18" charset="0"/>
              <a:sym typeface="Wingdings" panose="05000000000000000000" pitchFamily="2" charset="2"/>
            </a:endParaRP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Comparer toutes les mains du poker</a:t>
            </a: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endParaRPr kumimoji="0" lang="fr-FR" altLang="fr-FR" sz="1050" b="0" i="0" u="none" strike="noStrike" cap="none" normalizeH="0" baseline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latin typeface="Amasis MT Pro Black" panose="02040A04050005020304" pitchFamily="18" charset="0"/>
              <a:sym typeface="Wingdings" panose="05000000000000000000" pitchFamily="2" charset="2"/>
            </a:endParaRPr>
          </a:p>
          <a:p>
            <a:pPr marL="228600" lvl="0" indent="-228600">
              <a:buFont typeface="+mj-lt"/>
              <a:buAutoNum type="arabicPeriod"/>
            </a:pP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Dessine </a:t>
            </a:r>
            <a:r>
              <a:rPr lang="fr-FR" altLang="fr-FR" sz="1600" dirty="0">
                <a:solidFill>
                  <a:schemeClr val="bg2">
                    <a:lumMod val="50000"/>
                  </a:schemeClr>
                </a:solidFill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les contours de cartes avec </a:t>
            </a:r>
            <a:r>
              <a:rPr kumimoji="0" lang="fr-FR" altLang="fr-FR" sz="1600" b="1" i="0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cv2.rectangle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+ écrit la main avec </a:t>
            </a:r>
            <a:r>
              <a:rPr kumimoji="0" lang="fr-FR" altLang="fr-FR" sz="1600" b="1" i="0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Amasis MT Pro Black" panose="02040A04050005020304" pitchFamily="18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cv2.putText</a:t>
            </a:r>
          </a:p>
        </p:txBody>
      </p:sp>
      <p:pic>
        <p:nvPicPr>
          <p:cNvPr id="6" name="Image 5" descr="Une image contenant texte, capture d’écran, Saint-Valentin, Carmin&#10;&#10;Le contenu généré par l’IA peut être incorrect.">
            <a:extLst>
              <a:ext uri="{FF2B5EF4-FFF2-40B4-BE49-F238E27FC236}">
                <a16:creationId xmlns:a16="http://schemas.microsoft.com/office/drawing/2014/main" id="{B4BA3E37-C586-8172-BE0B-25385FCF15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2773" y="3384825"/>
            <a:ext cx="1736839" cy="2860270"/>
          </a:xfrm>
          <a:prstGeom prst="rect">
            <a:avLst/>
          </a:prstGeom>
        </p:spPr>
      </p:pic>
      <p:pic>
        <p:nvPicPr>
          <p:cNvPr id="3" name="Image 2" descr="Une image contenant capture d’écran, symbole, Police, Bleu électrique&#10;&#10;Le contenu généré par l’IA peut être incorrect.">
            <a:extLst>
              <a:ext uri="{FF2B5EF4-FFF2-40B4-BE49-F238E27FC236}">
                <a16:creationId xmlns:a16="http://schemas.microsoft.com/office/drawing/2014/main" id="{05E96918-D9F3-571D-FF85-A9CBE5BA76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1571" y="3419481"/>
            <a:ext cx="1345202" cy="1239002"/>
          </a:xfrm>
          <a:prstGeom prst="rect">
            <a:avLst/>
          </a:prstGeom>
        </p:spPr>
      </p:pic>
      <p:pic>
        <p:nvPicPr>
          <p:cNvPr id="7" name="Image 6" descr="Une image contenant capture d’écran, Bleu électrique, conception&#10;&#10;Le contenu généré par l’IA peut être incorrect.">
            <a:extLst>
              <a:ext uri="{FF2B5EF4-FFF2-40B4-BE49-F238E27FC236}">
                <a16:creationId xmlns:a16="http://schemas.microsoft.com/office/drawing/2014/main" id="{DF9AA0EF-A412-2841-575F-B7FC8261F8D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26" t="55607" r="82480"/>
          <a:stretch>
            <a:fillRect/>
          </a:stretch>
        </p:blipFill>
        <p:spPr>
          <a:xfrm>
            <a:off x="12557862" y="4438288"/>
            <a:ext cx="591617" cy="677741"/>
          </a:xfrm>
          <a:prstGeom prst="rect">
            <a:avLst/>
          </a:prstGeom>
        </p:spPr>
      </p:pic>
      <p:pic>
        <p:nvPicPr>
          <p:cNvPr id="8" name="Image 7" descr="Une image contenant capture d’écran, texte, Téléphone mobile, smartphone&#10;&#10;Le contenu généré par l’IA peut être incorrect.">
            <a:extLst>
              <a:ext uri="{FF2B5EF4-FFF2-40B4-BE49-F238E27FC236}">
                <a16:creationId xmlns:a16="http://schemas.microsoft.com/office/drawing/2014/main" id="{D4AE9890-7734-40B4-EDA4-B4F227EB780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60" r="85676"/>
          <a:stretch>
            <a:fillRect/>
          </a:stretch>
        </p:blipFill>
        <p:spPr>
          <a:xfrm>
            <a:off x="12525977" y="3429000"/>
            <a:ext cx="367531" cy="727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7820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655</TotalTime>
  <Words>2182</Words>
  <Application>Microsoft Office PowerPoint</Application>
  <PresentationFormat>Grand écran</PresentationFormat>
  <Paragraphs>298</Paragraphs>
  <Slides>19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19</vt:i4>
      </vt:variant>
    </vt:vector>
  </HeadingPairs>
  <TitlesOfParts>
    <vt:vector size="26" baseType="lpstr">
      <vt:lpstr>Amasis MT Pro Black</vt:lpstr>
      <vt:lpstr>Aptos</vt:lpstr>
      <vt:lpstr>Aptos Display</vt:lpstr>
      <vt:lpstr>Arial</vt:lpstr>
      <vt:lpstr>Cascadia Mono</vt:lpstr>
      <vt:lpstr>ROG Fonts</vt:lpstr>
      <vt:lpstr>Thème Office</vt:lpstr>
      <vt:lpstr>PokerCV</vt:lpstr>
      <vt:lpstr>Description du projet</vt:lpstr>
      <vt:lpstr>table invalide</vt:lpstr>
      <vt:lpstr>Table valide</vt:lpstr>
      <vt:lpstr>Etapes</vt:lpstr>
      <vt:lpstr>Etapes</vt:lpstr>
      <vt:lpstr>Etapes</vt:lpstr>
      <vt:lpstr>Etapes</vt:lpstr>
      <vt:lpstr>Etapes</vt:lpstr>
      <vt:lpstr>Etapes</vt:lpstr>
      <vt:lpstr>Etapes</vt:lpstr>
      <vt:lpstr>Etapes</vt:lpstr>
      <vt:lpstr>Etapes</vt:lpstr>
      <vt:lpstr>Etapes</vt:lpstr>
      <vt:lpstr>Problematiques rencontrees</vt:lpstr>
      <vt:lpstr>Problematiques rencontrees</vt:lpstr>
      <vt:lpstr>Futurs travaux</vt:lpstr>
      <vt:lpstr>Futurs travaux</vt:lpstr>
      <vt:lpstr>Merci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Gwenaël Serpette</dc:creator>
  <cp:lastModifiedBy>Gwenaël Serpette</cp:lastModifiedBy>
  <cp:revision>5</cp:revision>
  <dcterms:created xsi:type="dcterms:W3CDTF">2025-10-28T10:33:45Z</dcterms:created>
  <dcterms:modified xsi:type="dcterms:W3CDTF">2025-11-04T14:57:46Z</dcterms:modified>
</cp:coreProperties>
</file>